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8"/>
  </p:notesMasterIdLst>
  <p:handoutMasterIdLst>
    <p:handoutMasterId r:id="rId9"/>
  </p:handoutMasterIdLst>
  <p:sldIdLst>
    <p:sldId id="280" r:id="rId2"/>
    <p:sldId id="283" r:id="rId3"/>
    <p:sldId id="284" r:id="rId4"/>
    <p:sldId id="285" r:id="rId5"/>
    <p:sldId id="286" r:id="rId6"/>
    <p:sldId id="287" r:id="rId7"/>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87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D9932EC-5452-D50A-7857-E517234014DA}"/>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353ED61-52FD-29FA-D742-984CEA4EE92A}"/>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2A72D28C-961E-49CE-A3E4-86580DD5F4C7}" type="datetimeFigureOut">
              <a:rPr kumimoji="1" lang="ja-JP" altLang="en-US" smtClean="0"/>
              <a:t>2025/6/16</a:t>
            </a:fld>
            <a:endParaRPr kumimoji="1" lang="ja-JP" altLang="en-US"/>
          </a:p>
        </p:txBody>
      </p:sp>
      <p:sp>
        <p:nvSpPr>
          <p:cNvPr id="4" name="フッター プレースホルダー 3">
            <a:extLst>
              <a:ext uri="{FF2B5EF4-FFF2-40B4-BE49-F238E27FC236}">
                <a16:creationId xmlns:a16="http://schemas.microsoft.com/office/drawing/2014/main" id="{03F62322-1207-9C2A-A09E-5F27818153B8}"/>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25A1827-3E4E-1A7C-E280-AA1C01FD2A00}"/>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09898D52-6EAB-4FD7-B65D-6FA99EC77B8D}" type="slidenum">
              <a:rPr kumimoji="1" lang="ja-JP" altLang="en-US" smtClean="0"/>
              <a:t>‹#›</a:t>
            </a:fld>
            <a:endParaRPr kumimoji="1" lang="ja-JP" altLang="en-US"/>
          </a:p>
        </p:txBody>
      </p:sp>
    </p:spTree>
    <p:extLst>
      <p:ext uri="{BB962C8B-B14F-4D97-AF65-F5344CB8AC3E}">
        <p14:creationId xmlns:p14="http://schemas.microsoft.com/office/powerpoint/2010/main" val="266978181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ECEA8865-67BF-40EB-ACF2-94844008671D}" type="datetimeFigureOut">
              <a:rPr kumimoji="1" lang="ja-JP" altLang="en-US" smtClean="0"/>
              <a:t>2025/6/16</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541D9433-59BE-49FC-BF6F-AE1464AD7886}" type="slidenum">
              <a:rPr kumimoji="1" lang="ja-JP" altLang="en-US" smtClean="0"/>
              <a:t>‹#›</a:t>
            </a:fld>
            <a:endParaRPr kumimoji="1" lang="ja-JP" altLang="en-US"/>
          </a:p>
        </p:txBody>
      </p:sp>
    </p:spTree>
    <p:extLst>
      <p:ext uri="{BB962C8B-B14F-4D97-AF65-F5344CB8AC3E}">
        <p14:creationId xmlns:p14="http://schemas.microsoft.com/office/powerpoint/2010/main" val="137845026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3D00D8-206B-0FF3-BFEB-6DFAD7E82FA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1F627F3-A5DD-2B61-093E-EFAD9C637D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D6E57F7-BD7E-A328-5FE3-C1330344E16F}"/>
              </a:ext>
            </a:extLst>
          </p:cNvPr>
          <p:cNvSpPr>
            <a:spLocks noGrp="1"/>
          </p:cNvSpPr>
          <p:nvPr>
            <p:ph type="dt" sz="half" idx="10"/>
          </p:nvPr>
        </p:nvSpPr>
        <p:spPr/>
        <p:txBody>
          <a:bodyPr/>
          <a:lstStyle/>
          <a:p>
            <a:fld id="{D58FA986-65C1-4A00-9CCE-4AAD47152308}" type="datetime1">
              <a:rPr lang="en-US" altLang="ja-JP" smtClean="0"/>
              <a:t>6/16/2025</a:t>
            </a:fld>
            <a:endParaRPr lang="en-US" dirty="0"/>
          </a:p>
        </p:txBody>
      </p:sp>
      <p:sp>
        <p:nvSpPr>
          <p:cNvPr id="5" name="フッター プレースホルダー 4">
            <a:extLst>
              <a:ext uri="{FF2B5EF4-FFF2-40B4-BE49-F238E27FC236}">
                <a16:creationId xmlns:a16="http://schemas.microsoft.com/office/drawing/2014/main" id="{AE78D9BB-44E6-ECF4-DEA9-EE7AF13D4378}"/>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D8B9032C-95C2-E0F6-17EA-628426591FCD}"/>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901732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6E19BA-A745-E950-637C-87FA316BC5D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838629B-A272-F462-3233-E04E415D0F8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3AFC1A2-1D8E-2A1A-88A1-B159E87ACD01}"/>
              </a:ext>
            </a:extLst>
          </p:cNvPr>
          <p:cNvSpPr>
            <a:spLocks noGrp="1"/>
          </p:cNvSpPr>
          <p:nvPr>
            <p:ph type="dt" sz="half" idx="10"/>
          </p:nvPr>
        </p:nvSpPr>
        <p:spPr/>
        <p:txBody>
          <a:bodyPr/>
          <a:lstStyle/>
          <a:p>
            <a:fld id="{92814123-E68F-4F71-9A05-172915731E79}" type="datetime1">
              <a:rPr lang="en-US" altLang="ja-JP" smtClean="0"/>
              <a:t>6/16/2025</a:t>
            </a:fld>
            <a:endParaRPr lang="en-US" dirty="0"/>
          </a:p>
        </p:txBody>
      </p:sp>
      <p:sp>
        <p:nvSpPr>
          <p:cNvPr id="5" name="フッター プレースホルダー 4">
            <a:extLst>
              <a:ext uri="{FF2B5EF4-FFF2-40B4-BE49-F238E27FC236}">
                <a16:creationId xmlns:a16="http://schemas.microsoft.com/office/drawing/2014/main" id="{0F1FDC97-4CB8-6B09-6BE2-19EE4F687C8E}"/>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CB481D8D-E4FE-A325-1025-791CD7DD86B3}"/>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210583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443FF76-5123-CD3B-06C5-2C3C38D4710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15DB07A-1007-E3A2-942A-4CB5AEE375B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84D197B-E12C-D019-1ED5-FD90C4F96A42}"/>
              </a:ext>
            </a:extLst>
          </p:cNvPr>
          <p:cNvSpPr>
            <a:spLocks noGrp="1"/>
          </p:cNvSpPr>
          <p:nvPr>
            <p:ph type="dt" sz="half" idx="10"/>
          </p:nvPr>
        </p:nvSpPr>
        <p:spPr/>
        <p:txBody>
          <a:bodyPr/>
          <a:lstStyle/>
          <a:p>
            <a:fld id="{15607B31-1FA7-464A-8679-A71BCE2E9885}" type="datetime1">
              <a:rPr lang="en-US" altLang="ja-JP" smtClean="0"/>
              <a:t>6/16/2025</a:t>
            </a:fld>
            <a:endParaRPr lang="en-US" dirty="0"/>
          </a:p>
        </p:txBody>
      </p:sp>
      <p:sp>
        <p:nvSpPr>
          <p:cNvPr id="5" name="フッター プレースホルダー 4">
            <a:extLst>
              <a:ext uri="{FF2B5EF4-FFF2-40B4-BE49-F238E27FC236}">
                <a16:creationId xmlns:a16="http://schemas.microsoft.com/office/drawing/2014/main" id="{27A1C0ED-700F-A0A3-ABDD-5BC0E486B78A}"/>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4BB7E6FD-0FCD-CE18-02EF-3F5C0E9420BF}"/>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1574170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02F220-0F42-E04C-F3EF-2AA6968F9A8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9151331-4685-4274-B1C5-5635C77A8C4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0025577-710F-6DF8-1675-E773250C4F44}"/>
              </a:ext>
            </a:extLst>
          </p:cNvPr>
          <p:cNvSpPr>
            <a:spLocks noGrp="1"/>
          </p:cNvSpPr>
          <p:nvPr>
            <p:ph type="dt" sz="half" idx="10"/>
          </p:nvPr>
        </p:nvSpPr>
        <p:spPr/>
        <p:txBody>
          <a:bodyPr/>
          <a:lstStyle/>
          <a:p>
            <a:fld id="{9D5E6D45-6B65-4173-905E-E147001A3FA7}" type="datetime1">
              <a:rPr lang="en-US" altLang="ja-JP" smtClean="0"/>
              <a:t>6/16/2025</a:t>
            </a:fld>
            <a:endParaRPr lang="en-US" dirty="0"/>
          </a:p>
        </p:txBody>
      </p:sp>
      <p:sp>
        <p:nvSpPr>
          <p:cNvPr id="5" name="フッター プレースホルダー 4">
            <a:extLst>
              <a:ext uri="{FF2B5EF4-FFF2-40B4-BE49-F238E27FC236}">
                <a16:creationId xmlns:a16="http://schemas.microsoft.com/office/drawing/2014/main" id="{EC53AF88-C67C-791A-9126-3752F47C3E81}"/>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3A246FF8-9035-016B-3F95-04CB44B315CD}"/>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4001493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ABE6E8-7A00-3E07-6BFF-D01F4119FC3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00A085B-630F-037F-B534-386F22EEEC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B2705D7-FAE6-A98C-DDC7-AF70554ECA82}"/>
              </a:ext>
            </a:extLst>
          </p:cNvPr>
          <p:cNvSpPr>
            <a:spLocks noGrp="1"/>
          </p:cNvSpPr>
          <p:nvPr>
            <p:ph type="dt" sz="half" idx="10"/>
          </p:nvPr>
        </p:nvSpPr>
        <p:spPr/>
        <p:txBody>
          <a:bodyPr/>
          <a:lstStyle/>
          <a:p>
            <a:fld id="{BC34A10C-5CD3-43ED-A17A-C5E763D604E0}" type="datetime1">
              <a:rPr lang="en-US" altLang="ja-JP" smtClean="0"/>
              <a:t>6/16/2025</a:t>
            </a:fld>
            <a:endParaRPr lang="en-US" dirty="0"/>
          </a:p>
        </p:txBody>
      </p:sp>
      <p:sp>
        <p:nvSpPr>
          <p:cNvPr id="5" name="フッター プレースホルダー 4">
            <a:extLst>
              <a:ext uri="{FF2B5EF4-FFF2-40B4-BE49-F238E27FC236}">
                <a16:creationId xmlns:a16="http://schemas.microsoft.com/office/drawing/2014/main" id="{90E9FECE-7E52-E23F-5842-C1616F8F3BE1}"/>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A2D99A04-849E-DD14-51B8-7B13391BFB71}"/>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966467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897604-96E3-555E-D448-2EE5AA64331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04AE613-96B0-C5BE-9EEF-5AD665E627D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31EFB13-A10E-5F93-412A-61DF55C9322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9C43CAE-8FE4-8490-AC06-2C25A4E30C1E}"/>
              </a:ext>
            </a:extLst>
          </p:cNvPr>
          <p:cNvSpPr>
            <a:spLocks noGrp="1"/>
          </p:cNvSpPr>
          <p:nvPr>
            <p:ph type="dt" sz="half" idx="10"/>
          </p:nvPr>
        </p:nvSpPr>
        <p:spPr/>
        <p:txBody>
          <a:bodyPr/>
          <a:lstStyle/>
          <a:p>
            <a:fld id="{3C372C56-7222-439D-8F0A-EFD388B319AB}" type="datetime1">
              <a:rPr lang="en-US" altLang="ja-JP" smtClean="0"/>
              <a:t>6/16/2025</a:t>
            </a:fld>
            <a:endParaRPr lang="en-US" dirty="0"/>
          </a:p>
        </p:txBody>
      </p:sp>
      <p:sp>
        <p:nvSpPr>
          <p:cNvPr id="6" name="フッター プレースホルダー 5">
            <a:extLst>
              <a:ext uri="{FF2B5EF4-FFF2-40B4-BE49-F238E27FC236}">
                <a16:creationId xmlns:a16="http://schemas.microsoft.com/office/drawing/2014/main" id="{E20FBF1D-56C0-A763-2980-BB52C6546771}"/>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E6AD61A8-A72F-1A51-E772-A3937276CC49}"/>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197743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725399-AC52-597E-0B8E-3683AE7A15F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A52C90A-C3A0-FFAB-ADC7-0DDDD0881C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75847FD-193C-A177-0DA2-DC9BB426699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BEF530F-D8BF-70E0-D0F9-840394349B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499543C-61D4-96D1-ED82-0E38A33B295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540D335-7BA9-8043-36F7-B37F40C3081F}"/>
              </a:ext>
            </a:extLst>
          </p:cNvPr>
          <p:cNvSpPr>
            <a:spLocks noGrp="1"/>
          </p:cNvSpPr>
          <p:nvPr>
            <p:ph type="dt" sz="half" idx="10"/>
          </p:nvPr>
        </p:nvSpPr>
        <p:spPr/>
        <p:txBody>
          <a:bodyPr/>
          <a:lstStyle/>
          <a:p>
            <a:fld id="{FCEE921B-A11C-42D4-9E71-CAF97D0143CD}" type="datetime1">
              <a:rPr lang="en-US" altLang="ja-JP" smtClean="0"/>
              <a:t>6/16/2025</a:t>
            </a:fld>
            <a:endParaRPr lang="en-US" dirty="0"/>
          </a:p>
        </p:txBody>
      </p:sp>
      <p:sp>
        <p:nvSpPr>
          <p:cNvPr id="8" name="フッター プレースホルダー 7">
            <a:extLst>
              <a:ext uri="{FF2B5EF4-FFF2-40B4-BE49-F238E27FC236}">
                <a16:creationId xmlns:a16="http://schemas.microsoft.com/office/drawing/2014/main" id="{C1DAAD7C-E097-9DB6-DD5C-4BF43A2FE641}"/>
              </a:ext>
            </a:extLst>
          </p:cNvPr>
          <p:cNvSpPr>
            <a:spLocks noGrp="1"/>
          </p:cNvSpPr>
          <p:nvPr>
            <p:ph type="ftr" sz="quarter" idx="11"/>
          </p:nvPr>
        </p:nvSpPr>
        <p:spPr/>
        <p:txBody>
          <a:bodyPr/>
          <a:lstStyle/>
          <a:p>
            <a:endParaRPr lang="en-US" dirty="0"/>
          </a:p>
        </p:txBody>
      </p:sp>
      <p:sp>
        <p:nvSpPr>
          <p:cNvPr id="9" name="スライド番号プレースホルダー 8">
            <a:extLst>
              <a:ext uri="{FF2B5EF4-FFF2-40B4-BE49-F238E27FC236}">
                <a16:creationId xmlns:a16="http://schemas.microsoft.com/office/drawing/2014/main" id="{74F5803A-D5D8-CA17-6F3E-7070BAFFCF58}"/>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1067935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420DD9-CD92-BEFD-61A7-95DA472427D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C534516-8942-5BE7-FCD9-E63555F42065}"/>
              </a:ext>
            </a:extLst>
          </p:cNvPr>
          <p:cNvSpPr>
            <a:spLocks noGrp="1"/>
          </p:cNvSpPr>
          <p:nvPr>
            <p:ph type="dt" sz="half" idx="10"/>
          </p:nvPr>
        </p:nvSpPr>
        <p:spPr/>
        <p:txBody>
          <a:bodyPr/>
          <a:lstStyle/>
          <a:p>
            <a:fld id="{4C93FF19-CD6D-4286-A5F7-D85FD219A35A}" type="datetime1">
              <a:rPr lang="en-US" altLang="ja-JP" smtClean="0"/>
              <a:t>6/16/2025</a:t>
            </a:fld>
            <a:endParaRPr lang="en-US" dirty="0"/>
          </a:p>
        </p:txBody>
      </p:sp>
      <p:sp>
        <p:nvSpPr>
          <p:cNvPr id="4" name="フッター プレースホルダー 3">
            <a:extLst>
              <a:ext uri="{FF2B5EF4-FFF2-40B4-BE49-F238E27FC236}">
                <a16:creationId xmlns:a16="http://schemas.microsoft.com/office/drawing/2014/main" id="{7F85C1B4-22A9-ED35-72A1-2129BA5D4C22}"/>
              </a:ext>
            </a:extLst>
          </p:cNvPr>
          <p:cNvSpPr>
            <a:spLocks noGrp="1"/>
          </p:cNvSpPr>
          <p:nvPr>
            <p:ph type="ftr" sz="quarter" idx="11"/>
          </p:nvPr>
        </p:nvSpPr>
        <p:spPr/>
        <p:txBody>
          <a:bodyPr/>
          <a:lstStyle/>
          <a:p>
            <a:endParaRPr lang="en-US" dirty="0"/>
          </a:p>
        </p:txBody>
      </p:sp>
      <p:sp>
        <p:nvSpPr>
          <p:cNvPr id="5" name="スライド番号プレースホルダー 4">
            <a:extLst>
              <a:ext uri="{FF2B5EF4-FFF2-40B4-BE49-F238E27FC236}">
                <a16:creationId xmlns:a16="http://schemas.microsoft.com/office/drawing/2014/main" id="{25E9AED8-3769-C41A-A076-2DA0BD1EA50E}"/>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656700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68081D6-A2C3-D54C-ED07-7766A742CB9D}"/>
              </a:ext>
            </a:extLst>
          </p:cNvPr>
          <p:cNvSpPr>
            <a:spLocks noGrp="1"/>
          </p:cNvSpPr>
          <p:nvPr>
            <p:ph type="dt" sz="half" idx="10"/>
          </p:nvPr>
        </p:nvSpPr>
        <p:spPr/>
        <p:txBody>
          <a:bodyPr/>
          <a:lstStyle/>
          <a:p>
            <a:fld id="{E70C9F2C-D30E-4D32-84CE-10A983B97589}" type="datetime1">
              <a:rPr lang="en-US" altLang="ja-JP" smtClean="0"/>
              <a:t>6/16/2025</a:t>
            </a:fld>
            <a:endParaRPr lang="en-US" dirty="0"/>
          </a:p>
        </p:txBody>
      </p:sp>
      <p:sp>
        <p:nvSpPr>
          <p:cNvPr id="3" name="フッター プレースホルダー 2">
            <a:extLst>
              <a:ext uri="{FF2B5EF4-FFF2-40B4-BE49-F238E27FC236}">
                <a16:creationId xmlns:a16="http://schemas.microsoft.com/office/drawing/2014/main" id="{205BC794-CE30-DFDA-230B-09D001BF628D}"/>
              </a:ext>
            </a:extLst>
          </p:cNvPr>
          <p:cNvSpPr>
            <a:spLocks noGrp="1"/>
          </p:cNvSpPr>
          <p:nvPr>
            <p:ph type="ftr" sz="quarter" idx="11"/>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09331ED0-21D6-AED4-2319-5DB6E145FC91}"/>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038514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C4352D-355C-B61E-4CBB-13F5099C585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67D83A3-3DF1-82A1-7EF7-74E5CDB404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360DC3E-FAA4-31A3-41AA-863786BE38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10477B2-5B5A-0BC6-B8CF-BCF9F394504A}"/>
              </a:ext>
            </a:extLst>
          </p:cNvPr>
          <p:cNvSpPr>
            <a:spLocks noGrp="1"/>
          </p:cNvSpPr>
          <p:nvPr>
            <p:ph type="dt" sz="half" idx="10"/>
          </p:nvPr>
        </p:nvSpPr>
        <p:spPr/>
        <p:txBody>
          <a:bodyPr/>
          <a:lstStyle/>
          <a:p>
            <a:fld id="{A29A4816-A784-462C-ACCF-EC250E6383AD}" type="datetime1">
              <a:rPr lang="en-US" altLang="ja-JP" smtClean="0"/>
              <a:t>6/16/2025</a:t>
            </a:fld>
            <a:endParaRPr lang="en-US" dirty="0"/>
          </a:p>
        </p:txBody>
      </p:sp>
      <p:sp>
        <p:nvSpPr>
          <p:cNvPr id="6" name="フッター プレースホルダー 5">
            <a:extLst>
              <a:ext uri="{FF2B5EF4-FFF2-40B4-BE49-F238E27FC236}">
                <a16:creationId xmlns:a16="http://schemas.microsoft.com/office/drawing/2014/main" id="{5C4060D3-CE11-862A-A14A-C71C150CD87F}"/>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642A8202-449D-9ADF-2FCC-450EE020C4E8}"/>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21246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9B3BE4-4AAD-BD27-572A-A27361EFAC0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B013C75-8FA1-60E2-A28C-DB194814D7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08424AE-6D31-49C4-6C17-D26A05F55B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F1B0227-B17B-CDE5-ABCC-D11FB2B6132D}"/>
              </a:ext>
            </a:extLst>
          </p:cNvPr>
          <p:cNvSpPr>
            <a:spLocks noGrp="1"/>
          </p:cNvSpPr>
          <p:nvPr>
            <p:ph type="dt" sz="half" idx="10"/>
          </p:nvPr>
        </p:nvSpPr>
        <p:spPr/>
        <p:txBody>
          <a:bodyPr/>
          <a:lstStyle/>
          <a:p>
            <a:fld id="{F45CF837-F9F7-4D79-B10C-876F196772C8}" type="datetime1">
              <a:rPr lang="en-US" altLang="ja-JP" smtClean="0"/>
              <a:t>6/16/2025</a:t>
            </a:fld>
            <a:endParaRPr lang="en-US" dirty="0"/>
          </a:p>
        </p:txBody>
      </p:sp>
      <p:sp>
        <p:nvSpPr>
          <p:cNvPr id="6" name="フッター プレースホルダー 5">
            <a:extLst>
              <a:ext uri="{FF2B5EF4-FFF2-40B4-BE49-F238E27FC236}">
                <a16:creationId xmlns:a16="http://schemas.microsoft.com/office/drawing/2014/main" id="{CA99FECE-7F9A-41DB-1AC1-9B4FDF7B049E}"/>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A998E4B6-32F5-9705-82DF-9D1106538245}"/>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142098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5B441C9-86AD-5AD9-5EA0-579DF3D673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56473CF-1294-64BB-9BA7-CB6B6EB36A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83B5FBD-82DB-3086-18DA-4C9B993DB8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0E6237-1EBA-45E0-98CF-FD2541B339B5}" type="datetime1">
              <a:rPr lang="en-US" altLang="ja-JP" smtClean="0"/>
              <a:t>6/16/2025</a:t>
            </a:fld>
            <a:endParaRPr lang="en-US" dirty="0"/>
          </a:p>
        </p:txBody>
      </p:sp>
      <p:sp>
        <p:nvSpPr>
          <p:cNvPr id="5" name="フッター プレースホルダー 4">
            <a:extLst>
              <a:ext uri="{FF2B5EF4-FFF2-40B4-BE49-F238E27FC236}">
                <a16:creationId xmlns:a16="http://schemas.microsoft.com/office/drawing/2014/main" id="{38BCA817-CAED-0546-9FC6-B5450E299B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スライド番号プレースホルダー 5">
            <a:extLst>
              <a:ext uri="{FF2B5EF4-FFF2-40B4-BE49-F238E27FC236}">
                <a16:creationId xmlns:a16="http://schemas.microsoft.com/office/drawing/2014/main" id="{8F84D793-3459-8E31-9033-4F81AAF8CB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46F3F-274D-499B-ABBE-824EB4ABDC3D}" type="slidenum">
              <a:rPr lang="en-US" smtClean="0"/>
              <a:pPr/>
              <a:t>‹#›</a:t>
            </a:fld>
            <a:endParaRPr lang="en-US"/>
          </a:p>
        </p:txBody>
      </p:sp>
    </p:spTree>
    <p:extLst>
      <p:ext uri="{BB962C8B-B14F-4D97-AF65-F5344CB8AC3E}">
        <p14:creationId xmlns:p14="http://schemas.microsoft.com/office/powerpoint/2010/main" val="307101619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Oval 11">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FAC3A2BA-C0FF-22EA-148A-A0CB9266183A}"/>
              </a:ext>
            </a:extLst>
          </p:cNvPr>
          <p:cNvSpPr>
            <a:spLocks noGrp="1"/>
          </p:cNvSpPr>
          <p:nvPr>
            <p:ph type="title"/>
          </p:nvPr>
        </p:nvSpPr>
        <p:spPr>
          <a:xfrm>
            <a:off x="1049779" y="603817"/>
            <a:ext cx="7862637" cy="965612"/>
          </a:xfrm>
          <a:solidFill>
            <a:schemeClr val="accent4">
              <a:lumMod val="20000"/>
              <a:lumOff val="80000"/>
            </a:schemeClr>
          </a:solidFill>
          <a:ln>
            <a:solidFill>
              <a:schemeClr val="tx1"/>
            </a:solidFill>
          </a:ln>
        </p:spPr>
        <p:txBody>
          <a:bodyPr vert="horz" lIns="91440" tIns="45720" rIns="91440" bIns="45720" rtlCol="0" anchor="b">
            <a:normAutofit fontScale="90000"/>
          </a:bodyPr>
          <a:lstStyle/>
          <a:p>
            <a:r>
              <a:rPr kumimoji="1" lang="ja-JP" altLang="en-US" sz="5400" b="1" dirty="0">
                <a:solidFill>
                  <a:schemeClr val="tx1"/>
                </a:solidFill>
                <a:latin typeface="HG丸ｺﾞｼｯｸM-PRO" panose="020F0600000000000000" pitchFamily="50" charset="-128"/>
                <a:ea typeface="HG丸ｺﾞｼｯｸM-PRO" panose="020F0600000000000000" pitchFamily="50" charset="-128"/>
              </a:rPr>
              <a:t>学童保育問題での国会論戦</a:t>
            </a:r>
            <a:endParaRPr kumimoji="1" lang="en-US" altLang="ja-JP" sz="5400" kern="1200" dirty="0">
              <a:solidFill>
                <a:schemeClr val="tx1"/>
              </a:solidFill>
              <a:latin typeface="+mj-lt"/>
              <a:ea typeface="+mj-ea"/>
              <a:cs typeface="+mj-cs"/>
            </a:endParaRPr>
          </a:p>
        </p:txBody>
      </p:sp>
      <p:sp>
        <p:nvSpPr>
          <p:cNvPr id="5" name="字幕 2">
            <a:extLst>
              <a:ext uri="{FF2B5EF4-FFF2-40B4-BE49-F238E27FC236}">
                <a16:creationId xmlns:a16="http://schemas.microsoft.com/office/drawing/2014/main" id="{5C9AB8E6-9AB2-5A7D-4A32-F6408EAAB16B}"/>
              </a:ext>
            </a:extLst>
          </p:cNvPr>
          <p:cNvSpPr txBox="1">
            <a:spLocks/>
          </p:cNvSpPr>
          <p:nvPr/>
        </p:nvSpPr>
        <p:spPr>
          <a:xfrm>
            <a:off x="728331" y="4997906"/>
            <a:ext cx="6673964" cy="596761"/>
          </a:xfrm>
          <a:prstGeom prst="rect">
            <a:avLst/>
          </a:prstGeom>
        </p:spPr>
        <p:txBody>
          <a:bodyPr vert="horz" lIns="91440" tIns="45720" rIns="91440" bIns="45720" rtlCol="0">
            <a:normAutofit/>
          </a:bodyPr>
          <a:lstStyle>
            <a:lvl1pPr marL="0" indent="0" algn="l" defTabSz="914400" rtl="0" eaLnBrk="1" latinLnBrk="0" hangingPunct="1">
              <a:lnSpc>
                <a:spcPct val="110000"/>
              </a:lnSpc>
              <a:spcBef>
                <a:spcPts val="1000"/>
              </a:spcBef>
              <a:buClr>
                <a:schemeClr val="accent5"/>
              </a:buClr>
              <a:buFont typeface="Avenir Next LT Pro" panose="020B05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110000"/>
              </a:lnSpc>
              <a:spcBef>
                <a:spcPts val="500"/>
              </a:spcBef>
              <a:buClr>
                <a:schemeClr val="accent5"/>
              </a:buClr>
              <a:buFont typeface="Avenir Next LT Pro" panose="020B05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kumimoji="1" lang="en-US" altLang="ja-JP" dirty="0"/>
              <a:t>2025</a:t>
            </a:r>
            <a:r>
              <a:rPr kumimoji="1" lang="ja-JP" altLang="en-US" dirty="0"/>
              <a:t>年</a:t>
            </a:r>
            <a:r>
              <a:rPr kumimoji="1" lang="en-US" altLang="ja-JP" dirty="0"/>
              <a:t>5</a:t>
            </a:r>
            <a:r>
              <a:rPr kumimoji="1" lang="ja-JP" altLang="en-US" dirty="0"/>
              <a:t>月</a:t>
            </a:r>
            <a:r>
              <a:rPr kumimoji="1" lang="en-US" altLang="ja-JP" dirty="0"/>
              <a:t>18</a:t>
            </a:r>
            <a:r>
              <a:rPr kumimoji="1" lang="ja-JP" altLang="en-US" dirty="0"/>
              <a:t>日　学童保育指導員のつどい　資料</a:t>
            </a:r>
          </a:p>
        </p:txBody>
      </p:sp>
      <p:sp>
        <p:nvSpPr>
          <p:cNvPr id="6" name="字幕 2">
            <a:extLst>
              <a:ext uri="{FF2B5EF4-FFF2-40B4-BE49-F238E27FC236}">
                <a16:creationId xmlns:a16="http://schemas.microsoft.com/office/drawing/2014/main" id="{B43AC6CE-1C36-E45D-F823-E4915D1829BA}"/>
              </a:ext>
            </a:extLst>
          </p:cNvPr>
          <p:cNvSpPr txBox="1">
            <a:spLocks/>
          </p:cNvSpPr>
          <p:nvPr/>
        </p:nvSpPr>
        <p:spPr>
          <a:xfrm>
            <a:off x="2259399" y="5975943"/>
            <a:ext cx="4561910" cy="596761"/>
          </a:xfrm>
          <a:prstGeom prst="rect">
            <a:avLst/>
          </a:prstGeom>
        </p:spPr>
        <p:txBody>
          <a:bodyPr lIns="109728" tIns="109728" rIns="109728" bIns="91440" anchor="ctr">
            <a:normAutofit fontScale="85000" lnSpcReduction="10000"/>
          </a:bodyPr>
          <a:lstStyle>
            <a:lvl1pPr marL="0" indent="0" algn="l" defTabSz="914400" rtl="0" eaLnBrk="1" latinLnBrk="0" hangingPunct="1">
              <a:lnSpc>
                <a:spcPct val="100000"/>
              </a:lnSpc>
              <a:spcBef>
                <a:spcPts val="1000"/>
              </a:spcBef>
              <a:buFont typeface="Arial" panose="020B0604020202020204" pitchFamily="34" charset="0"/>
              <a:buNone/>
              <a:defRPr sz="2000" kern="1200" spc="90">
                <a:solidFill>
                  <a:schemeClr val="accent1"/>
                </a:solidFill>
                <a:latin typeface="+mn-lt"/>
                <a:ea typeface="+mn-ea"/>
                <a:cs typeface="+mn-cs"/>
              </a:defRPr>
            </a:lvl1pPr>
            <a:lvl2pPr marL="457200" indent="0" algn="ctr" defTabSz="914400" rtl="0" eaLnBrk="1" latinLnBrk="0" hangingPunct="1">
              <a:lnSpc>
                <a:spcPct val="140000"/>
              </a:lnSpc>
              <a:spcBef>
                <a:spcPts val="500"/>
              </a:spcBef>
              <a:buFont typeface="Arial" panose="020B0604020202020204" pitchFamily="34" charset="0"/>
              <a:buNone/>
              <a:defRPr sz="2000" kern="1200" spc="90">
                <a:solidFill>
                  <a:schemeClr val="accent1"/>
                </a:solidFill>
                <a:latin typeface="+mn-lt"/>
                <a:ea typeface="+mn-ea"/>
                <a:cs typeface="+mn-cs"/>
              </a:defRPr>
            </a:lvl2pPr>
            <a:lvl3pPr marL="914400" indent="0" algn="ctr" defTabSz="914400" rtl="0" eaLnBrk="1" latinLnBrk="0" hangingPunct="1">
              <a:lnSpc>
                <a:spcPct val="140000"/>
              </a:lnSpc>
              <a:spcBef>
                <a:spcPts val="500"/>
              </a:spcBef>
              <a:buFont typeface="Arial" panose="020B0604020202020204" pitchFamily="34" charset="0"/>
              <a:buNone/>
              <a:defRPr sz="1800" kern="1200" spc="90">
                <a:solidFill>
                  <a:schemeClr val="accent1"/>
                </a:solidFill>
                <a:latin typeface="+mn-lt"/>
                <a:ea typeface="+mn-ea"/>
                <a:cs typeface="+mn-cs"/>
              </a:defRPr>
            </a:lvl3pPr>
            <a:lvl4pPr marL="1371600" indent="0" algn="ctr" defTabSz="914400" rtl="0" eaLnBrk="1" latinLnBrk="0" hangingPunct="1">
              <a:lnSpc>
                <a:spcPct val="140000"/>
              </a:lnSpc>
              <a:spcBef>
                <a:spcPts val="500"/>
              </a:spcBef>
              <a:buFont typeface="Arial" panose="020B0604020202020204" pitchFamily="34" charset="0"/>
              <a:buNone/>
              <a:defRPr sz="1600" kern="1200" spc="90">
                <a:solidFill>
                  <a:schemeClr val="accent1"/>
                </a:solidFill>
                <a:latin typeface="+mn-lt"/>
                <a:ea typeface="+mn-ea"/>
                <a:cs typeface="+mn-cs"/>
              </a:defRPr>
            </a:lvl4pPr>
            <a:lvl5pPr marL="1828800" indent="0" algn="ctr" defTabSz="914400" rtl="0" eaLnBrk="1" latinLnBrk="0" hangingPunct="1">
              <a:lnSpc>
                <a:spcPct val="140000"/>
              </a:lnSpc>
              <a:spcBef>
                <a:spcPts val="500"/>
              </a:spcBef>
              <a:buFont typeface="Arial" panose="020B0604020202020204" pitchFamily="34" charset="0"/>
              <a:buNone/>
              <a:defRPr sz="1600" kern="1200" spc="90">
                <a:solidFill>
                  <a:schemeClr val="accent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kumimoji="1" lang="ja-JP" altLang="en-US" dirty="0">
                <a:solidFill>
                  <a:schemeClr val="tx1"/>
                </a:solidFill>
              </a:rPr>
              <a:t>日本共産党　井上哲士参議院議員事務所</a:t>
            </a:r>
          </a:p>
        </p:txBody>
      </p:sp>
      <p:sp>
        <p:nvSpPr>
          <p:cNvPr id="3" name="スライド番号プレースホルダー 2">
            <a:extLst>
              <a:ext uri="{FF2B5EF4-FFF2-40B4-BE49-F238E27FC236}">
                <a16:creationId xmlns:a16="http://schemas.microsoft.com/office/drawing/2014/main" id="{7A74C07E-A107-AFAE-9840-5536922736E7}"/>
              </a:ext>
            </a:extLst>
          </p:cNvPr>
          <p:cNvSpPr>
            <a:spLocks noGrp="1"/>
          </p:cNvSpPr>
          <p:nvPr>
            <p:ph type="sldNum" sz="quarter" idx="12"/>
          </p:nvPr>
        </p:nvSpPr>
        <p:spPr/>
        <p:txBody>
          <a:bodyPr/>
          <a:lstStyle/>
          <a:p>
            <a:fld id="{1F646F3F-274D-499B-ABBE-824EB4ABDC3D}" type="slidenum">
              <a:rPr lang="en-US" smtClean="0"/>
              <a:pPr/>
              <a:t>1</a:t>
            </a:fld>
            <a:endParaRPr lang="en-US"/>
          </a:p>
        </p:txBody>
      </p:sp>
    </p:spTree>
    <p:extLst>
      <p:ext uri="{BB962C8B-B14F-4D97-AF65-F5344CB8AC3E}">
        <p14:creationId xmlns:p14="http://schemas.microsoft.com/office/powerpoint/2010/main" val="4098999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タイトル 1">
            <a:extLst>
              <a:ext uri="{FF2B5EF4-FFF2-40B4-BE49-F238E27FC236}">
                <a16:creationId xmlns:a16="http://schemas.microsoft.com/office/drawing/2014/main" id="{BADFBAAE-949D-4B80-CA55-139F87A7BAEA}"/>
              </a:ext>
            </a:extLst>
          </p:cNvPr>
          <p:cNvSpPr>
            <a:spLocks noGrp="1"/>
          </p:cNvSpPr>
          <p:nvPr>
            <p:ph type="title"/>
          </p:nvPr>
        </p:nvSpPr>
        <p:spPr>
          <a:xfrm>
            <a:off x="195202" y="704555"/>
            <a:ext cx="4496067" cy="2414488"/>
          </a:xfrm>
        </p:spPr>
        <p:txBody>
          <a:bodyPr anchor="t">
            <a:normAutofit fontScale="90000"/>
          </a:bodyPr>
          <a:lstStyle/>
          <a:p>
            <a:r>
              <a:rPr kumimoji="1" lang="ja-JP" altLang="en-US" sz="4900" dirty="0">
                <a:solidFill>
                  <a:srgbClr val="FFFFFF"/>
                </a:solidFill>
                <a:latin typeface="ＤＦ平成ゴシック体W5" panose="020B0509000000000000" pitchFamily="49" charset="-128"/>
                <a:ea typeface="ＤＦ平成ゴシック体W5" panose="020B0509000000000000" pitchFamily="49" charset="-128"/>
              </a:rPr>
              <a:t>学童保育</a:t>
            </a:r>
            <a:br>
              <a:rPr kumimoji="1" lang="en-US" altLang="ja-JP" sz="4900" dirty="0">
                <a:solidFill>
                  <a:srgbClr val="FFFFFF"/>
                </a:solidFill>
                <a:latin typeface="ＤＦ平成ゴシック体W5" panose="020B0509000000000000" pitchFamily="49" charset="-128"/>
                <a:ea typeface="ＤＦ平成ゴシック体W5" panose="020B0509000000000000" pitchFamily="49" charset="-128"/>
              </a:rPr>
            </a:br>
            <a:br>
              <a:rPr kumimoji="1" lang="en-US" altLang="ja-JP" sz="4900" dirty="0">
                <a:solidFill>
                  <a:srgbClr val="FFFFFF"/>
                </a:solidFill>
                <a:latin typeface="ＤＦ平成ゴシック体W5" panose="020B0509000000000000" pitchFamily="49" charset="-128"/>
                <a:ea typeface="ＤＦ平成ゴシック体W5" panose="020B0509000000000000" pitchFamily="49" charset="-128"/>
              </a:rPr>
            </a:br>
            <a:r>
              <a:rPr kumimoji="1" lang="ja-JP" altLang="en-US" sz="2200" dirty="0">
                <a:solidFill>
                  <a:srgbClr val="FFFFFF"/>
                </a:solidFill>
                <a:latin typeface="ＤＦ平成ゴシック体W5" panose="020B0509000000000000" pitchFamily="49" charset="-128"/>
                <a:ea typeface="ＤＦ平成ゴシック体W5" panose="020B0509000000000000" pitchFamily="49" charset="-128"/>
              </a:rPr>
              <a:t>－学校の空き教室、プレハブでなく、専用施設の整備こそ－</a:t>
            </a:r>
            <a:br>
              <a:rPr kumimoji="1" lang="en-US" altLang="ja-JP" sz="2200" dirty="0">
                <a:solidFill>
                  <a:srgbClr val="FFFFFF"/>
                </a:solidFill>
                <a:latin typeface="ＤＦ平成ゴシック体W5" panose="020B0509000000000000" pitchFamily="49" charset="-128"/>
                <a:ea typeface="ＤＦ平成ゴシック体W5" panose="020B0509000000000000" pitchFamily="49" charset="-128"/>
              </a:rPr>
            </a:br>
            <a:br>
              <a:rPr kumimoji="1" lang="en-US" altLang="ja-JP" sz="2200" dirty="0">
                <a:solidFill>
                  <a:srgbClr val="FFFFFF"/>
                </a:solidFill>
                <a:latin typeface="ＤＦ平成ゴシック体W5" panose="020B0509000000000000" pitchFamily="49" charset="-128"/>
                <a:ea typeface="ＤＦ平成ゴシック体W5" panose="020B0509000000000000" pitchFamily="49" charset="-128"/>
              </a:rPr>
            </a:br>
            <a:r>
              <a:rPr kumimoji="1" lang="ja-JP" altLang="en-US" sz="2200" dirty="0">
                <a:solidFill>
                  <a:srgbClr val="FFFFFF"/>
                </a:solidFill>
                <a:latin typeface="ＤＦ平成ゴシック体W5" panose="020B0509000000000000" pitchFamily="49" charset="-128"/>
                <a:ea typeface="ＤＦ平成ゴシック体W5" panose="020B0509000000000000" pitchFamily="49" charset="-128"/>
              </a:rPr>
              <a:t>（</a:t>
            </a:r>
            <a:r>
              <a:rPr kumimoji="1" lang="en-US" altLang="ja-JP" sz="2200" dirty="0">
                <a:solidFill>
                  <a:srgbClr val="FFFFFF"/>
                </a:solidFill>
                <a:latin typeface="ＤＦ平成ゴシック体W5" panose="020B0509000000000000" pitchFamily="49" charset="-128"/>
                <a:ea typeface="ＤＦ平成ゴシック体W5" panose="020B0509000000000000" pitchFamily="49" charset="-128"/>
              </a:rPr>
              <a:t>2024</a:t>
            </a:r>
            <a:r>
              <a:rPr kumimoji="1" lang="ja-JP" altLang="en-US" sz="2200" dirty="0">
                <a:solidFill>
                  <a:srgbClr val="FFFFFF"/>
                </a:solidFill>
                <a:latin typeface="ＤＦ平成ゴシック体W5" panose="020B0509000000000000" pitchFamily="49" charset="-128"/>
                <a:ea typeface="ＤＦ平成ゴシック体W5" panose="020B0509000000000000" pitchFamily="49" charset="-128"/>
              </a:rPr>
              <a:t>年</a:t>
            </a:r>
            <a:r>
              <a:rPr kumimoji="1" lang="en-US" altLang="ja-JP" sz="2200" dirty="0">
                <a:solidFill>
                  <a:srgbClr val="FFFFFF"/>
                </a:solidFill>
                <a:latin typeface="ＤＦ平成ゴシック体W5" panose="020B0509000000000000" pitchFamily="49" charset="-128"/>
                <a:ea typeface="ＤＦ平成ゴシック体W5" panose="020B0509000000000000" pitchFamily="49" charset="-128"/>
              </a:rPr>
              <a:t>3</a:t>
            </a:r>
            <a:r>
              <a:rPr kumimoji="1" lang="ja-JP" altLang="en-US" sz="2200" dirty="0">
                <a:solidFill>
                  <a:srgbClr val="FFFFFF"/>
                </a:solidFill>
                <a:latin typeface="ＤＦ平成ゴシック体W5" panose="020B0509000000000000" pitchFamily="49" charset="-128"/>
                <a:ea typeface="ＤＦ平成ゴシック体W5" panose="020B0509000000000000" pitchFamily="49" charset="-128"/>
              </a:rPr>
              <a:t>月</a:t>
            </a:r>
            <a:r>
              <a:rPr kumimoji="1" lang="en-US" altLang="ja-JP" sz="2200" dirty="0">
                <a:solidFill>
                  <a:srgbClr val="FFFFFF"/>
                </a:solidFill>
                <a:latin typeface="ＤＦ平成ゴシック体W5" panose="020B0509000000000000" pitchFamily="49" charset="-128"/>
                <a:ea typeface="ＤＦ平成ゴシック体W5" panose="020B0509000000000000" pitchFamily="49" charset="-128"/>
              </a:rPr>
              <a:t>12</a:t>
            </a:r>
            <a:r>
              <a:rPr kumimoji="1" lang="ja-JP" altLang="en-US" sz="2200" dirty="0">
                <a:solidFill>
                  <a:srgbClr val="FFFFFF"/>
                </a:solidFill>
                <a:latin typeface="ＤＦ平成ゴシック体W5" panose="020B0509000000000000" pitchFamily="49" charset="-128"/>
                <a:ea typeface="ＤＦ平成ゴシック体W5" panose="020B0509000000000000" pitchFamily="49" charset="-128"/>
              </a:rPr>
              <a:t>日　内閣委）</a:t>
            </a:r>
            <a:endParaRPr kumimoji="1" lang="ja-JP" altLang="en-US" sz="2200" dirty="0">
              <a:solidFill>
                <a:srgbClr val="FFFFFF"/>
              </a:solidFill>
            </a:endParaRPr>
          </a:p>
        </p:txBody>
      </p:sp>
      <p:sp>
        <p:nvSpPr>
          <p:cNvPr id="3" name="コンテンツ プレースホルダー 2">
            <a:extLst>
              <a:ext uri="{FF2B5EF4-FFF2-40B4-BE49-F238E27FC236}">
                <a16:creationId xmlns:a16="http://schemas.microsoft.com/office/drawing/2014/main" id="{EA80B7E8-B6F9-1462-5A2D-759E7EF37D6D}"/>
              </a:ext>
            </a:extLst>
          </p:cNvPr>
          <p:cNvSpPr>
            <a:spLocks noGrp="1"/>
          </p:cNvSpPr>
          <p:nvPr>
            <p:ph idx="1"/>
          </p:nvPr>
        </p:nvSpPr>
        <p:spPr>
          <a:xfrm>
            <a:off x="5975207" y="136525"/>
            <a:ext cx="5951322" cy="6584950"/>
          </a:xfrm>
        </p:spPr>
        <p:txBody>
          <a:bodyPr>
            <a:noAutofit/>
          </a:bodyPr>
          <a:lstStyle/>
          <a:p>
            <a:pPr marL="0" indent="0">
              <a:buNone/>
            </a:pPr>
            <a:r>
              <a:rPr kumimoji="1" lang="ja-JP" altLang="en-US" sz="1500" b="1" dirty="0">
                <a:latin typeface="游ゴシック Medium" panose="020B0500000000000000" pitchFamily="50" charset="-128"/>
                <a:ea typeface="游ゴシック Medium" panose="020B0500000000000000" pitchFamily="50" charset="-128"/>
              </a:rPr>
              <a:t>井上議員：</a:t>
            </a:r>
            <a:r>
              <a:rPr lang="ja-JP" altLang="en-US" sz="1500" dirty="0">
                <a:latin typeface="游ゴシック Medium" panose="020B0500000000000000" pitchFamily="50" charset="-128"/>
                <a:ea typeface="游ゴシック Medium" panose="020B0500000000000000" pitchFamily="50" charset="-128"/>
              </a:rPr>
              <a:t>待機児童が</a:t>
            </a:r>
            <a:r>
              <a:rPr lang="en-US" altLang="ja-JP" sz="1500" dirty="0">
                <a:latin typeface="游ゴシック Medium" panose="020B0500000000000000" pitchFamily="50" charset="-128"/>
                <a:ea typeface="游ゴシック Medium" panose="020B0500000000000000" pitchFamily="50" charset="-128"/>
              </a:rPr>
              <a:t>1.6</a:t>
            </a:r>
            <a:r>
              <a:rPr lang="ja-JP" altLang="en-US" sz="1500" dirty="0">
                <a:latin typeface="游ゴシック Medium" panose="020B0500000000000000" pitchFamily="50" charset="-128"/>
                <a:ea typeface="游ゴシック Medium" panose="020B0500000000000000" pitchFamily="50" charset="-128"/>
              </a:rPr>
              <a:t>万人もいる現状は、一刻も早く解消し</a:t>
            </a:r>
            <a:endParaRPr lang="en-US" altLang="ja-JP" sz="1500" dirty="0">
              <a:latin typeface="游ゴシック Medium" panose="020B0500000000000000" pitchFamily="50" charset="-128"/>
              <a:ea typeface="游ゴシック Medium" panose="020B0500000000000000" pitchFamily="50" charset="-128"/>
            </a:endParaRPr>
          </a:p>
          <a:p>
            <a:pPr marL="0" indent="0">
              <a:buNone/>
            </a:pPr>
            <a:r>
              <a:rPr lang="ja-JP" altLang="en-US" sz="1500" dirty="0">
                <a:latin typeface="游ゴシック Medium" panose="020B0500000000000000" pitchFamily="50" charset="-128"/>
                <a:ea typeface="游ゴシック Medium" panose="020B0500000000000000" pitchFamily="50" charset="-128"/>
              </a:rPr>
              <a:t>　なければなりません</a:t>
            </a:r>
            <a:r>
              <a:rPr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そもそも新・放課後子ども総合プランで</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は</a:t>
            </a:r>
            <a:r>
              <a:rPr kumimoji="1"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学童保育専用の施設を学校外に新たに建設することに否定</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的な方向性を示しておりましたけれども、放課後児童対策パ</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ッケージも同様の考えなんでしょうか。</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b="1" dirty="0">
                <a:latin typeface="游ゴシック Medium" panose="020B0500000000000000" pitchFamily="50" charset="-128"/>
                <a:ea typeface="游ゴシック Medium" panose="020B0500000000000000" pitchFamily="50" charset="-128"/>
              </a:rPr>
              <a:t>こども家庭庁：</a:t>
            </a:r>
            <a:r>
              <a:rPr kumimoji="1" lang="ja-JP" altLang="en-US" sz="1500" dirty="0">
                <a:latin typeface="游ゴシック Medium" panose="020B0500000000000000" pitchFamily="50" charset="-128"/>
                <a:ea typeface="游ゴシック Medium" panose="020B0500000000000000" pitchFamily="50" charset="-128"/>
              </a:rPr>
              <a:t>パッケージでは、学校施設内での場の確保ができ</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ない場合には学校外での施設整備の必要性について示した</a:t>
            </a:r>
            <a:r>
              <a:rPr kumimoji="1"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令</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和</a:t>
            </a:r>
            <a:r>
              <a:rPr kumimoji="1" lang="en-US" altLang="ja-JP" sz="1500" dirty="0">
                <a:latin typeface="游ゴシック Medium" panose="020B0500000000000000" pitchFamily="50" charset="-128"/>
                <a:ea typeface="游ゴシック Medium" panose="020B0500000000000000" pitchFamily="50" charset="-128"/>
              </a:rPr>
              <a:t>5</a:t>
            </a:r>
            <a:r>
              <a:rPr kumimoji="1" lang="ja-JP" altLang="en-US" sz="1500" dirty="0">
                <a:latin typeface="游ゴシック Medium" panose="020B0500000000000000" pitchFamily="50" charset="-128"/>
                <a:ea typeface="游ゴシック Medium" panose="020B0500000000000000" pitchFamily="50" charset="-128"/>
              </a:rPr>
              <a:t>年度の補正予算や令和</a:t>
            </a:r>
            <a:r>
              <a:rPr kumimoji="1" lang="en-US" altLang="ja-JP" sz="1500" dirty="0">
                <a:latin typeface="游ゴシック Medium" panose="020B0500000000000000" pitchFamily="50" charset="-128"/>
                <a:ea typeface="游ゴシック Medium" panose="020B0500000000000000" pitchFamily="50" charset="-128"/>
              </a:rPr>
              <a:t>6</a:t>
            </a:r>
            <a:r>
              <a:rPr kumimoji="1" lang="ja-JP" altLang="en-US" sz="1500" dirty="0">
                <a:latin typeface="游ゴシック Medium" panose="020B0500000000000000" pitchFamily="50" charset="-128"/>
                <a:ea typeface="游ゴシック Medium" panose="020B0500000000000000" pitchFamily="50" charset="-128"/>
              </a:rPr>
              <a:t>年度の予算においても、待機児童が発</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生している自治体における施設整備の補助率のかさ上げ</a:t>
            </a:r>
            <a:r>
              <a:rPr kumimoji="1"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などを</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計上しているところでございます。</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b="1" dirty="0">
                <a:latin typeface="游ゴシック Medium" panose="020B0500000000000000" pitchFamily="50" charset="-128"/>
                <a:ea typeface="游ゴシック Medium" panose="020B0500000000000000" pitchFamily="50" charset="-128"/>
              </a:rPr>
              <a:t>井上議員：</a:t>
            </a:r>
            <a:r>
              <a:rPr kumimoji="1" lang="ja-JP" altLang="en-US" sz="1500" dirty="0">
                <a:latin typeface="游ゴシック Medium" panose="020B0500000000000000" pitchFamily="50" charset="-128"/>
                <a:ea typeface="游ゴシック Medium" panose="020B0500000000000000" pitchFamily="50" charset="-128"/>
              </a:rPr>
              <a:t>全日本建設交運一般労働組合の全国学童保育部会の皆</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さんが子どもたちからたくさん声を聴いている</a:t>
            </a:r>
            <a:r>
              <a:rPr kumimoji="1"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もっと学童を広</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くしてほしい、男女別のトイレがほしい、勉強する部屋、遊ぶ</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部屋など用途別の部屋がほしい</a:t>
            </a:r>
            <a:r>
              <a:rPr kumimoji="1"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プレハブの学童に通う子ども</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たちからは、夏は暑いし冬は寒い、歩くと床が振動して文字を</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書いているとずれたりして困る</a:t>
            </a:r>
            <a:r>
              <a:rPr kumimoji="1"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子どもたちが望んでいるのは</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、学校の空き教室やタイムシェアでもプレハブでもない</a:t>
            </a:r>
            <a:r>
              <a:rPr kumimoji="1"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安易</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な場所の確保を推奨するのではなく、基準を満たす学童保育専</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用施設を計画的に整備することで待機児童解消を図るべきだ。</a:t>
            </a:r>
          </a:p>
        </p:txBody>
      </p:sp>
      <p:sp>
        <p:nvSpPr>
          <p:cNvPr id="4" name="スライド番号プレースホルダー 3">
            <a:extLst>
              <a:ext uri="{FF2B5EF4-FFF2-40B4-BE49-F238E27FC236}">
                <a16:creationId xmlns:a16="http://schemas.microsoft.com/office/drawing/2014/main" id="{DA6629E0-DB03-444A-BACD-A09E99A70601}"/>
              </a:ext>
            </a:extLst>
          </p:cNvPr>
          <p:cNvSpPr>
            <a:spLocks noGrp="1"/>
          </p:cNvSpPr>
          <p:nvPr>
            <p:ph type="sldNum" sz="quarter" idx="12"/>
          </p:nvPr>
        </p:nvSpPr>
        <p:spPr/>
        <p:txBody>
          <a:bodyPr/>
          <a:lstStyle/>
          <a:p>
            <a:fld id="{1F646F3F-274D-499B-ABBE-824EB4ABDC3D}" type="slidenum">
              <a:rPr lang="en-US" smtClean="0"/>
              <a:pPr/>
              <a:t>2</a:t>
            </a:fld>
            <a:endParaRPr lang="en-US"/>
          </a:p>
        </p:txBody>
      </p:sp>
    </p:spTree>
    <p:extLst>
      <p:ext uri="{BB962C8B-B14F-4D97-AF65-F5344CB8AC3E}">
        <p14:creationId xmlns:p14="http://schemas.microsoft.com/office/powerpoint/2010/main" val="2560037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タイトル 1">
            <a:extLst>
              <a:ext uri="{FF2B5EF4-FFF2-40B4-BE49-F238E27FC236}">
                <a16:creationId xmlns:a16="http://schemas.microsoft.com/office/drawing/2014/main" id="{1F55074B-78B0-A45E-165F-D815EA390BC6}"/>
              </a:ext>
            </a:extLst>
          </p:cNvPr>
          <p:cNvSpPr>
            <a:spLocks noGrp="1"/>
          </p:cNvSpPr>
          <p:nvPr>
            <p:ph type="title"/>
          </p:nvPr>
        </p:nvSpPr>
        <p:spPr>
          <a:xfrm>
            <a:off x="244898" y="673770"/>
            <a:ext cx="3644489" cy="2414488"/>
          </a:xfrm>
        </p:spPr>
        <p:txBody>
          <a:bodyPr anchor="t">
            <a:normAutofit fontScale="90000"/>
          </a:bodyPr>
          <a:lstStyle/>
          <a:p>
            <a:r>
              <a:rPr kumimoji="1" lang="ja-JP" altLang="en-US" sz="4900" dirty="0">
                <a:solidFill>
                  <a:srgbClr val="FFFFFF"/>
                </a:solidFill>
                <a:latin typeface="ＤＦ平成ゴシック体W5" panose="020B0509000000000000" pitchFamily="49" charset="-128"/>
                <a:ea typeface="ＤＦ平成ゴシック体W5" panose="020B0509000000000000" pitchFamily="49" charset="-128"/>
              </a:rPr>
              <a:t>学童保育</a:t>
            </a:r>
            <a:br>
              <a:rPr kumimoji="1" lang="en-US" altLang="ja-JP" dirty="0">
                <a:solidFill>
                  <a:srgbClr val="FFFFFF"/>
                </a:solidFill>
                <a:latin typeface="ＤＦ平成ゴシック体W5" panose="020B0509000000000000" pitchFamily="49" charset="-128"/>
                <a:ea typeface="ＤＦ平成ゴシック体W5" panose="020B0509000000000000" pitchFamily="49" charset="-128"/>
              </a:rPr>
            </a:br>
            <a:br>
              <a:rPr kumimoji="1" lang="en-US" altLang="ja-JP" dirty="0">
                <a:solidFill>
                  <a:srgbClr val="FFFFFF"/>
                </a:solidFill>
                <a:latin typeface="ＤＦ平成ゴシック体W5" panose="020B0509000000000000" pitchFamily="49" charset="-128"/>
                <a:ea typeface="ＤＦ平成ゴシック体W5" panose="020B0509000000000000" pitchFamily="49" charset="-128"/>
              </a:rPr>
            </a:br>
            <a:r>
              <a:rPr kumimoji="1" lang="ja-JP" altLang="en-US" sz="2200" dirty="0">
                <a:solidFill>
                  <a:srgbClr val="FFFFFF"/>
                </a:solidFill>
                <a:latin typeface="ＤＦ平成ゴシック体W5" panose="020B0509000000000000" pitchFamily="49" charset="-128"/>
                <a:ea typeface="ＤＦ平成ゴシック体W5" panose="020B0509000000000000" pitchFamily="49" charset="-128"/>
              </a:rPr>
              <a:t>－専門職にふさわしい指導員の処遇を－</a:t>
            </a:r>
            <a:br>
              <a:rPr kumimoji="1" lang="en-US" altLang="ja-JP" sz="2200" dirty="0">
                <a:solidFill>
                  <a:srgbClr val="FFFFFF"/>
                </a:solidFill>
                <a:latin typeface="ＤＦ平成ゴシック体W5" panose="020B0509000000000000" pitchFamily="49" charset="-128"/>
                <a:ea typeface="ＤＦ平成ゴシック体W5" panose="020B0509000000000000" pitchFamily="49" charset="-128"/>
              </a:rPr>
            </a:br>
            <a:br>
              <a:rPr kumimoji="1" lang="en-US" altLang="ja-JP" sz="2200" dirty="0">
                <a:solidFill>
                  <a:srgbClr val="FFFFFF"/>
                </a:solidFill>
                <a:latin typeface="ＤＦ平成ゴシック体W5" panose="020B0509000000000000" pitchFamily="49" charset="-128"/>
                <a:ea typeface="ＤＦ平成ゴシック体W5" panose="020B0509000000000000" pitchFamily="49" charset="-128"/>
              </a:rPr>
            </a:br>
            <a:r>
              <a:rPr kumimoji="1" lang="ja-JP" altLang="en-US" sz="2200" dirty="0">
                <a:solidFill>
                  <a:srgbClr val="FFFFFF"/>
                </a:solidFill>
                <a:latin typeface="ＤＦ平成ゴシック体W5" panose="020B0509000000000000" pitchFamily="49" charset="-128"/>
                <a:ea typeface="ＤＦ平成ゴシック体W5" panose="020B0509000000000000" pitchFamily="49" charset="-128"/>
              </a:rPr>
              <a:t>（</a:t>
            </a:r>
            <a:r>
              <a:rPr kumimoji="1" lang="en-US" altLang="ja-JP" sz="2200" dirty="0">
                <a:solidFill>
                  <a:srgbClr val="FFFFFF"/>
                </a:solidFill>
                <a:latin typeface="ＤＦ平成ゴシック体W5" panose="020B0509000000000000" pitchFamily="49" charset="-128"/>
                <a:ea typeface="ＤＦ平成ゴシック体W5" panose="020B0509000000000000" pitchFamily="49" charset="-128"/>
              </a:rPr>
              <a:t>2024</a:t>
            </a:r>
            <a:r>
              <a:rPr kumimoji="1" lang="ja-JP" altLang="en-US" sz="2200" dirty="0">
                <a:solidFill>
                  <a:srgbClr val="FFFFFF"/>
                </a:solidFill>
                <a:latin typeface="ＤＦ平成ゴシック体W5" panose="020B0509000000000000" pitchFamily="49" charset="-128"/>
                <a:ea typeface="ＤＦ平成ゴシック体W5" panose="020B0509000000000000" pitchFamily="49" charset="-128"/>
              </a:rPr>
              <a:t>年</a:t>
            </a:r>
            <a:r>
              <a:rPr kumimoji="1" lang="en-US" altLang="ja-JP" sz="2200" dirty="0">
                <a:solidFill>
                  <a:srgbClr val="FFFFFF"/>
                </a:solidFill>
                <a:latin typeface="ＤＦ平成ゴシック体W5" panose="020B0509000000000000" pitchFamily="49" charset="-128"/>
                <a:ea typeface="ＤＦ平成ゴシック体W5" panose="020B0509000000000000" pitchFamily="49" charset="-128"/>
              </a:rPr>
              <a:t>3</a:t>
            </a:r>
            <a:r>
              <a:rPr kumimoji="1" lang="ja-JP" altLang="en-US" sz="2200" dirty="0">
                <a:solidFill>
                  <a:srgbClr val="FFFFFF"/>
                </a:solidFill>
                <a:latin typeface="ＤＦ平成ゴシック体W5" panose="020B0509000000000000" pitchFamily="49" charset="-128"/>
                <a:ea typeface="ＤＦ平成ゴシック体W5" panose="020B0509000000000000" pitchFamily="49" charset="-128"/>
              </a:rPr>
              <a:t>月</a:t>
            </a:r>
            <a:r>
              <a:rPr kumimoji="1" lang="en-US" altLang="ja-JP" sz="2200" dirty="0">
                <a:solidFill>
                  <a:srgbClr val="FFFFFF"/>
                </a:solidFill>
                <a:latin typeface="ＤＦ平成ゴシック体W5" panose="020B0509000000000000" pitchFamily="49" charset="-128"/>
                <a:ea typeface="ＤＦ平成ゴシック体W5" panose="020B0509000000000000" pitchFamily="49" charset="-128"/>
              </a:rPr>
              <a:t>12</a:t>
            </a:r>
            <a:r>
              <a:rPr kumimoji="1" lang="ja-JP" altLang="en-US" sz="2200" dirty="0">
                <a:solidFill>
                  <a:srgbClr val="FFFFFF"/>
                </a:solidFill>
                <a:latin typeface="ＤＦ平成ゴシック体W5" panose="020B0509000000000000" pitchFamily="49" charset="-128"/>
                <a:ea typeface="ＤＦ平成ゴシック体W5" panose="020B0509000000000000" pitchFamily="49" charset="-128"/>
              </a:rPr>
              <a:t>日　内閣委）</a:t>
            </a:r>
            <a:endParaRPr kumimoji="1" lang="ja-JP" altLang="en-US" sz="2200" dirty="0">
              <a:solidFill>
                <a:srgbClr val="FFFFFF"/>
              </a:solidFill>
            </a:endParaRPr>
          </a:p>
        </p:txBody>
      </p:sp>
      <p:sp>
        <p:nvSpPr>
          <p:cNvPr id="3" name="コンテンツ プレースホルダー 2">
            <a:extLst>
              <a:ext uri="{FF2B5EF4-FFF2-40B4-BE49-F238E27FC236}">
                <a16:creationId xmlns:a16="http://schemas.microsoft.com/office/drawing/2014/main" id="{C3F639E3-4C5A-113B-F862-0C76EB273A70}"/>
              </a:ext>
            </a:extLst>
          </p:cNvPr>
          <p:cNvSpPr>
            <a:spLocks noGrp="1"/>
          </p:cNvSpPr>
          <p:nvPr>
            <p:ph idx="1"/>
          </p:nvPr>
        </p:nvSpPr>
        <p:spPr>
          <a:xfrm>
            <a:off x="5874026" y="308113"/>
            <a:ext cx="5993509" cy="6301409"/>
          </a:xfrm>
        </p:spPr>
        <p:txBody>
          <a:bodyPr>
            <a:noAutofit/>
          </a:bodyPr>
          <a:lstStyle/>
          <a:p>
            <a:pPr marL="0" indent="0">
              <a:buNone/>
            </a:pPr>
            <a:r>
              <a:rPr kumimoji="1" lang="ja-JP" altLang="en-US" sz="1500" b="1" dirty="0">
                <a:latin typeface="游ゴシック Medium" panose="020B0500000000000000" pitchFamily="50" charset="-128"/>
                <a:ea typeface="游ゴシック Medium" panose="020B0500000000000000" pitchFamily="50" charset="-128"/>
              </a:rPr>
              <a:t>井上議員：</a:t>
            </a:r>
            <a:r>
              <a:rPr kumimoji="1" lang="ja-JP" altLang="en-US" sz="1500" dirty="0">
                <a:latin typeface="游ゴシック Medium" panose="020B0500000000000000" pitchFamily="50" charset="-128"/>
                <a:ea typeface="游ゴシック Medium" panose="020B0500000000000000" pitchFamily="50" charset="-128"/>
              </a:rPr>
              <a:t>政府の</a:t>
            </a:r>
            <a:r>
              <a:rPr kumimoji="1" lang="en-US" altLang="ja-JP" sz="1500" dirty="0">
                <a:latin typeface="游ゴシック Medium" panose="020B0500000000000000" pitchFamily="50" charset="-128"/>
                <a:ea typeface="游ゴシック Medium" panose="020B0500000000000000" pitchFamily="50" charset="-128"/>
              </a:rPr>
              <a:t>2021</a:t>
            </a:r>
            <a:r>
              <a:rPr kumimoji="1" lang="ja-JP" altLang="en-US" sz="1500" dirty="0">
                <a:latin typeface="游ゴシック Medium" panose="020B0500000000000000" pitchFamily="50" charset="-128"/>
                <a:ea typeface="游ゴシック Medium" panose="020B0500000000000000" pitchFamily="50" charset="-128"/>
              </a:rPr>
              <a:t>年度の調査では、常勤者が手当、一時金込み</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で年収</a:t>
            </a:r>
            <a:r>
              <a:rPr kumimoji="1" lang="en-US" altLang="ja-JP" sz="1500" dirty="0">
                <a:latin typeface="游ゴシック Medium" panose="020B0500000000000000" pitchFamily="50" charset="-128"/>
                <a:ea typeface="游ゴシック Medium" panose="020B0500000000000000" pitchFamily="50" charset="-128"/>
              </a:rPr>
              <a:t>285.7</a:t>
            </a:r>
            <a:r>
              <a:rPr kumimoji="1" lang="ja-JP" altLang="en-US" sz="1500" dirty="0">
                <a:latin typeface="游ゴシック Medium" panose="020B0500000000000000" pitchFamily="50" charset="-128"/>
                <a:ea typeface="游ゴシック Medium" panose="020B0500000000000000" pitchFamily="50" charset="-128"/>
              </a:rPr>
              <a:t>万円、非常勤で</a:t>
            </a:r>
            <a:r>
              <a:rPr kumimoji="1" lang="en-US" altLang="ja-JP" sz="1500" dirty="0">
                <a:latin typeface="游ゴシック Medium" panose="020B0500000000000000" pitchFamily="50" charset="-128"/>
                <a:ea typeface="游ゴシック Medium" panose="020B0500000000000000" pitchFamily="50" charset="-128"/>
              </a:rPr>
              <a:t>146.1</a:t>
            </a:r>
            <a:r>
              <a:rPr kumimoji="1" lang="ja-JP" altLang="en-US" sz="1500" dirty="0">
                <a:latin typeface="游ゴシック Medium" panose="020B0500000000000000" pitchFamily="50" charset="-128"/>
                <a:ea typeface="游ゴシック Medium" panose="020B0500000000000000" pitchFamily="50" charset="-128"/>
              </a:rPr>
              <a:t>万円</a:t>
            </a:r>
            <a:r>
              <a:rPr kumimoji="1"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全国学童保育連絡協議</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会の調査では、年収</a:t>
            </a:r>
            <a:r>
              <a:rPr kumimoji="1" lang="en-US" altLang="ja-JP" sz="1500" dirty="0">
                <a:latin typeface="游ゴシック Medium" panose="020B0500000000000000" pitchFamily="50" charset="-128"/>
                <a:ea typeface="游ゴシック Medium" panose="020B0500000000000000" pitchFamily="50" charset="-128"/>
              </a:rPr>
              <a:t>150</a:t>
            </a:r>
            <a:r>
              <a:rPr kumimoji="1" lang="ja-JP" altLang="en-US" sz="1500" dirty="0">
                <a:latin typeface="游ゴシック Medium" panose="020B0500000000000000" pitchFamily="50" charset="-128"/>
                <a:ea typeface="游ゴシック Medium" panose="020B0500000000000000" pitchFamily="50" charset="-128"/>
              </a:rPr>
              <a:t>万円未満が</a:t>
            </a:r>
            <a:r>
              <a:rPr kumimoji="1" lang="en-US" altLang="ja-JP" sz="1500" dirty="0">
                <a:latin typeface="游ゴシック Medium" panose="020B0500000000000000" pitchFamily="50" charset="-128"/>
                <a:ea typeface="游ゴシック Medium" panose="020B0500000000000000" pitchFamily="50" charset="-128"/>
              </a:rPr>
              <a:t>48.4</a:t>
            </a:r>
            <a:r>
              <a:rPr kumimoji="1" lang="ja-JP" altLang="en-US" sz="1500" dirty="0">
                <a:latin typeface="游ゴシック Medium" panose="020B0500000000000000" pitchFamily="50" charset="-128"/>
                <a:ea typeface="游ゴシック Medium" panose="020B0500000000000000" pitchFamily="50" charset="-128"/>
              </a:rPr>
              <a:t>％</a:t>
            </a:r>
            <a:r>
              <a:rPr kumimoji="1"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この低賃金が専門</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職にふさわしい水準なのか。</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b="1" dirty="0">
                <a:latin typeface="游ゴシック Medium" panose="020B0500000000000000" pitchFamily="50" charset="-128"/>
                <a:ea typeface="游ゴシック Medium" panose="020B0500000000000000" pitchFamily="50" charset="-128"/>
              </a:rPr>
              <a:t>こども家庭庁：</a:t>
            </a:r>
            <a:r>
              <a:rPr kumimoji="1" lang="en-US" altLang="ja-JP" sz="1500" dirty="0">
                <a:latin typeface="游ゴシック Medium" panose="020B0500000000000000" pitchFamily="50" charset="-128"/>
                <a:ea typeface="游ゴシック Medium" panose="020B0500000000000000" pitchFamily="50" charset="-128"/>
              </a:rPr>
              <a:t>18</a:t>
            </a:r>
            <a:r>
              <a:rPr kumimoji="1" lang="ja-JP" altLang="en-US" sz="1500" dirty="0">
                <a:latin typeface="游ゴシック Medium" panose="020B0500000000000000" pitchFamily="50" charset="-128"/>
                <a:ea typeface="游ゴシック Medium" panose="020B0500000000000000" pitchFamily="50" charset="-128"/>
              </a:rPr>
              <a:t>時半を超えて開所する放課後児童クラブの職員</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の賃金改善に必要な経費の補助、勤続年数や研修実績に応じた処</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遇改善事業の実施</a:t>
            </a:r>
            <a:r>
              <a:rPr kumimoji="1"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こうした取組を通じまして、処遇改善が実</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施されるよう各自治体に事業の活用を働きかけていく。</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b="1" dirty="0">
                <a:latin typeface="游ゴシック Medium" panose="020B0500000000000000" pitchFamily="50" charset="-128"/>
                <a:ea typeface="游ゴシック Medium" panose="020B0500000000000000" pitchFamily="50" charset="-128"/>
              </a:rPr>
              <a:t>井上議員：</a:t>
            </a:r>
            <a:r>
              <a:rPr kumimoji="1" lang="ja-JP" altLang="en-US" sz="1500" dirty="0">
                <a:latin typeface="游ゴシック Medium" panose="020B0500000000000000" pitchFamily="50" charset="-128"/>
                <a:ea typeface="游ゴシック Medium" panose="020B0500000000000000" pitchFamily="50" charset="-128"/>
              </a:rPr>
              <a:t>放課後児童支援員等処遇改善事業の採択実績は</a:t>
            </a:r>
            <a:r>
              <a:rPr kumimoji="1" lang="en-US" altLang="ja-JP" sz="1500" dirty="0">
                <a:latin typeface="游ゴシック Medium" panose="020B0500000000000000" pitchFamily="50" charset="-128"/>
                <a:ea typeface="游ゴシック Medium" panose="020B0500000000000000" pitchFamily="50" charset="-128"/>
              </a:rPr>
              <a:t>23</a:t>
            </a:r>
            <a:r>
              <a:rPr kumimoji="1" lang="ja-JP" altLang="en-US" sz="1500" dirty="0">
                <a:latin typeface="游ゴシック Medium" panose="020B0500000000000000" pitchFamily="50" charset="-128"/>
                <a:ea typeface="游ゴシック Medium" panose="020B0500000000000000" pitchFamily="50" charset="-128"/>
              </a:rPr>
              <a:t>％　</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にすぎない</a:t>
            </a:r>
            <a:r>
              <a:rPr kumimoji="1"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放課後児童指導員キャリアアプ処遇改善事業</a:t>
            </a:r>
            <a:r>
              <a:rPr kumimoji="1" lang="en-US" altLang="ja-JP" sz="1500" dirty="0">
                <a:latin typeface="游ゴシック Medium" panose="020B0500000000000000" pitchFamily="50" charset="-128"/>
                <a:ea typeface="游ゴシック Medium" panose="020B0500000000000000" pitchFamily="50" charset="-128"/>
              </a:rPr>
              <a:t>30</a:t>
            </a:r>
            <a:r>
              <a:rPr kumimoji="1" lang="ja-JP" altLang="en-US" sz="1500" dirty="0">
                <a:latin typeface="游ゴシック Medium" panose="020B0500000000000000" pitchFamily="50" charset="-128"/>
                <a:ea typeface="游ゴシック Medium" panose="020B0500000000000000" pitchFamily="50" charset="-128"/>
              </a:rPr>
              <a:t>％</a:t>
            </a:r>
            <a:r>
              <a:rPr kumimoji="1" lang="en-US" altLang="ja-JP" sz="1500" dirty="0">
                <a:latin typeface="游ゴシック Medium" panose="020B0500000000000000" pitchFamily="50" charset="-128"/>
                <a:ea typeface="游ゴシック Medium" panose="020B0500000000000000" pitchFamily="50" charset="-128"/>
              </a:rPr>
              <a:t>…</a:t>
            </a:r>
          </a:p>
          <a:p>
            <a:pPr marL="0" indent="0">
              <a:buNone/>
            </a:pPr>
            <a:r>
              <a:rPr kumimoji="1" lang="ja-JP" altLang="en-US" sz="1500" dirty="0">
                <a:latin typeface="游ゴシック Medium" panose="020B0500000000000000" pitchFamily="50" charset="-128"/>
                <a:ea typeface="游ゴシック Medium" panose="020B0500000000000000" pitchFamily="50" charset="-128"/>
              </a:rPr>
              <a:t>　指導員の給与水準が家計補助的な働き方しかできない実態に</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留まっている</a:t>
            </a:r>
            <a:r>
              <a:rPr kumimoji="1"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こども家庭庁のいう常勤とはフルタイムの正規職</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員ということか。</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b="1" dirty="0">
                <a:latin typeface="游ゴシック Medium" panose="020B0500000000000000" pitchFamily="50" charset="-128"/>
                <a:ea typeface="游ゴシック Medium" panose="020B0500000000000000" pitchFamily="50" charset="-128"/>
              </a:rPr>
              <a:t>こども家庭庁：</a:t>
            </a:r>
            <a:r>
              <a:rPr kumimoji="1" lang="ja-JP" altLang="en-US" sz="1500" dirty="0">
                <a:latin typeface="游ゴシック Medium" panose="020B0500000000000000" pitchFamily="50" charset="-128"/>
                <a:ea typeface="游ゴシック Medium" panose="020B0500000000000000" pitchFamily="50" charset="-128"/>
              </a:rPr>
              <a:t>事業所の開所している日と時間の全てを年間を通</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じて従事している職員。</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b="1" dirty="0">
                <a:latin typeface="游ゴシック Medium" panose="020B0500000000000000" pitchFamily="50" charset="-128"/>
                <a:ea typeface="游ゴシック Medium" panose="020B0500000000000000" pitchFamily="50" charset="-128"/>
              </a:rPr>
              <a:t>井上議員：</a:t>
            </a:r>
            <a:r>
              <a:rPr kumimoji="1" lang="ja-JP" altLang="en-US" sz="1500" dirty="0">
                <a:latin typeface="游ゴシック Medium" panose="020B0500000000000000" pitchFamily="50" charset="-128"/>
                <a:ea typeface="游ゴシック Medium" panose="020B0500000000000000" pitchFamily="50" charset="-128"/>
              </a:rPr>
              <a:t>施設で定めた勤務時間では受け入れ準備や打ち合わせ</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の時間が考慮されない</a:t>
            </a:r>
            <a:r>
              <a:rPr kumimoji="1"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社会保険の加入や退職金制度の整備など、</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専門職にふさわしい処遇が保障されるような常勤職の基準を示</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すべきだ。</a:t>
            </a:r>
          </a:p>
        </p:txBody>
      </p:sp>
      <p:sp>
        <p:nvSpPr>
          <p:cNvPr id="4" name="スライド番号プレースホルダー 3">
            <a:extLst>
              <a:ext uri="{FF2B5EF4-FFF2-40B4-BE49-F238E27FC236}">
                <a16:creationId xmlns:a16="http://schemas.microsoft.com/office/drawing/2014/main" id="{B47B4389-AFCC-2C7F-5050-E16D2EA27AE3}"/>
              </a:ext>
            </a:extLst>
          </p:cNvPr>
          <p:cNvSpPr>
            <a:spLocks noGrp="1"/>
          </p:cNvSpPr>
          <p:nvPr>
            <p:ph type="sldNum" sz="quarter" idx="12"/>
          </p:nvPr>
        </p:nvSpPr>
        <p:spPr/>
        <p:txBody>
          <a:bodyPr/>
          <a:lstStyle/>
          <a:p>
            <a:fld id="{1F646F3F-274D-499B-ABBE-824EB4ABDC3D}" type="slidenum">
              <a:rPr lang="en-US" smtClean="0"/>
              <a:pPr/>
              <a:t>3</a:t>
            </a:fld>
            <a:endParaRPr lang="en-US"/>
          </a:p>
        </p:txBody>
      </p:sp>
    </p:spTree>
    <p:extLst>
      <p:ext uri="{BB962C8B-B14F-4D97-AF65-F5344CB8AC3E}">
        <p14:creationId xmlns:p14="http://schemas.microsoft.com/office/powerpoint/2010/main" val="1842446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タイトル 1">
            <a:extLst>
              <a:ext uri="{FF2B5EF4-FFF2-40B4-BE49-F238E27FC236}">
                <a16:creationId xmlns:a16="http://schemas.microsoft.com/office/drawing/2014/main" id="{28E13D0D-87E9-6563-D393-A877206616B1}"/>
              </a:ext>
            </a:extLst>
          </p:cNvPr>
          <p:cNvSpPr>
            <a:spLocks noGrp="1"/>
          </p:cNvSpPr>
          <p:nvPr>
            <p:ph type="title"/>
          </p:nvPr>
        </p:nvSpPr>
        <p:spPr>
          <a:xfrm>
            <a:off x="150366" y="612810"/>
            <a:ext cx="3644489" cy="2414488"/>
          </a:xfrm>
        </p:spPr>
        <p:txBody>
          <a:bodyPr anchor="t">
            <a:normAutofit/>
          </a:bodyPr>
          <a:lstStyle/>
          <a:p>
            <a:r>
              <a:rPr kumimoji="1" lang="ja-JP" altLang="en-US" dirty="0">
                <a:solidFill>
                  <a:srgbClr val="FFFFFF"/>
                </a:solidFill>
                <a:latin typeface="ＤＦ平成ゴシック体W5" panose="020B0509000000000000" pitchFamily="49" charset="-128"/>
                <a:ea typeface="ＤＦ平成ゴシック体W5" panose="020B0509000000000000" pitchFamily="49" charset="-128"/>
              </a:rPr>
              <a:t>学童保育</a:t>
            </a:r>
            <a:br>
              <a:rPr kumimoji="1" lang="en-US" altLang="ja-JP" dirty="0">
                <a:solidFill>
                  <a:srgbClr val="FFFFFF"/>
                </a:solidFill>
                <a:latin typeface="ＤＦ平成ゴシック体W5" panose="020B0509000000000000" pitchFamily="49" charset="-128"/>
                <a:ea typeface="ＤＦ平成ゴシック体W5" panose="020B0509000000000000" pitchFamily="49" charset="-128"/>
              </a:rPr>
            </a:br>
            <a:br>
              <a:rPr kumimoji="1" lang="en-US" altLang="ja-JP" dirty="0">
                <a:solidFill>
                  <a:srgbClr val="FFFFFF"/>
                </a:solidFill>
                <a:latin typeface="ＤＦ平成ゴシック体W5" panose="020B0509000000000000" pitchFamily="49" charset="-128"/>
                <a:ea typeface="ＤＦ平成ゴシック体W5" panose="020B0509000000000000" pitchFamily="49" charset="-128"/>
              </a:rPr>
            </a:br>
            <a:r>
              <a:rPr kumimoji="1" lang="ja-JP" altLang="en-US" sz="2000" dirty="0">
                <a:solidFill>
                  <a:srgbClr val="FFFFFF"/>
                </a:solidFill>
                <a:latin typeface="ＤＦ平成ゴシック体W5" panose="020B0509000000000000" pitchFamily="49" charset="-128"/>
                <a:ea typeface="ＤＦ平成ゴシック体W5" panose="020B0509000000000000" pitchFamily="49" charset="-128"/>
              </a:rPr>
              <a:t>－児童福祉法に位置づけ、公的責任を明確に－</a:t>
            </a:r>
            <a:br>
              <a:rPr kumimoji="1" lang="en-US" altLang="ja-JP" sz="2000" dirty="0">
                <a:solidFill>
                  <a:srgbClr val="FFFFFF"/>
                </a:solidFill>
                <a:latin typeface="ＤＦ平成ゴシック体W5" panose="020B0509000000000000" pitchFamily="49" charset="-128"/>
                <a:ea typeface="ＤＦ平成ゴシック体W5" panose="020B0509000000000000" pitchFamily="49" charset="-128"/>
              </a:rPr>
            </a:br>
            <a:br>
              <a:rPr kumimoji="1" lang="en-US" altLang="ja-JP" sz="2000" dirty="0">
                <a:solidFill>
                  <a:srgbClr val="FFFFFF"/>
                </a:solidFill>
                <a:latin typeface="ＤＦ平成ゴシック体W5" panose="020B0509000000000000" pitchFamily="49" charset="-128"/>
                <a:ea typeface="ＤＦ平成ゴシック体W5" panose="020B0509000000000000" pitchFamily="49" charset="-128"/>
              </a:rPr>
            </a:br>
            <a:r>
              <a:rPr kumimoji="1" lang="ja-JP" altLang="en-US" sz="2000" dirty="0">
                <a:solidFill>
                  <a:srgbClr val="FFFFFF"/>
                </a:solidFill>
                <a:latin typeface="ＤＦ平成ゴシック体W5" panose="020B0509000000000000" pitchFamily="49" charset="-128"/>
                <a:ea typeface="ＤＦ平成ゴシック体W5" panose="020B0509000000000000" pitchFamily="49" charset="-128"/>
              </a:rPr>
              <a:t>（</a:t>
            </a:r>
            <a:r>
              <a:rPr kumimoji="1" lang="en-US" altLang="ja-JP" sz="2000" dirty="0">
                <a:solidFill>
                  <a:srgbClr val="FFFFFF"/>
                </a:solidFill>
                <a:latin typeface="ＤＦ平成ゴシック体W5" panose="020B0509000000000000" pitchFamily="49" charset="-128"/>
                <a:ea typeface="ＤＦ平成ゴシック体W5" panose="020B0509000000000000" pitchFamily="49" charset="-128"/>
              </a:rPr>
              <a:t>2024</a:t>
            </a:r>
            <a:r>
              <a:rPr kumimoji="1" lang="ja-JP" altLang="en-US" sz="2000" dirty="0">
                <a:solidFill>
                  <a:srgbClr val="FFFFFF"/>
                </a:solidFill>
                <a:latin typeface="ＤＦ平成ゴシック体W5" panose="020B0509000000000000" pitchFamily="49" charset="-128"/>
                <a:ea typeface="ＤＦ平成ゴシック体W5" panose="020B0509000000000000" pitchFamily="49" charset="-128"/>
              </a:rPr>
              <a:t>年</a:t>
            </a:r>
            <a:r>
              <a:rPr kumimoji="1" lang="en-US" altLang="ja-JP" sz="2000" dirty="0">
                <a:solidFill>
                  <a:srgbClr val="FFFFFF"/>
                </a:solidFill>
                <a:latin typeface="ＤＦ平成ゴシック体W5" panose="020B0509000000000000" pitchFamily="49" charset="-128"/>
                <a:ea typeface="ＤＦ平成ゴシック体W5" panose="020B0509000000000000" pitchFamily="49" charset="-128"/>
              </a:rPr>
              <a:t>3</a:t>
            </a:r>
            <a:r>
              <a:rPr kumimoji="1" lang="ja-JP" altLang="en-US" sz="2000" dirty="0">
                <a:solidFill>
                  <a:srgbClr val="FFFFFF"/>
                </a:solidFill>
                <a:latin typeface="ＤＦ平成ゴシック体W5" panose="020B0509000000000000" pitchFamily="49" charset="-128"/>
                <a:ea typeface="ＤＦ平成ゴシック体W5" panose="020B0509000000000000" pitchFamily="49" charset="-128"/>
              </a:rPr>
              <a:t>月</a:t>
            </a:r>
            <a:r>
              <a:rPr kumimoji="1" lang="en-US" altLang="ja-JP" sz="2000" dirty="0">
                <a:solidFill>
                  <a:srgbClr val="FFFFFF"/>
                </a:solidFill>
                <a:latin typeface="ＤＦ平成ゴシック体W5" panose="020B0509000000000000" pitchFamily="49" charset="-128"/>
                <a:ea typeface="ＤＦ平成ゴシック体W5" panose="020B0509000000000000" pitchFamily="49" charset="-128"/>
              </a:rPr>
              <a:t>12</a:t>
            </a:r>
            <a:r>
              <a:rPr kumimoji="1" lang="ja-JP" altLang="en-US" sz="2000" dirty="0">
                <a:solidFill>
                  <a:srgbClr val="FFFFFF"/>
                </a:solidFill>
                <a:latin typeface="ＤＦ平成ゴシック体W5" panose="020B0509000000000000" pitchFamily="49" charset="-128"/>
                <a:ea typeface="ＤＦ平成ゴシック体W5" panose="020B0509000000000000" pitchFamily="49" charset="-128"/>
              </a:rPr>
              <a:t>日　内閣委）</a:t>
            </a:r>
          </a:p>
        </p:txBody>
      </p:sp>
      <p:sp>
        <p:nvSpPr>
          <p:cNvPr id="3" name="コンテンツ プレースホルダー 2">
            <a:extLst>
              <a:ext uri="{FF2B5EF4-FFF2-40B4-BE49-F238E27FC236}">
                <a16:creationId xmlns:a16="http://schemas.microsoft.com/office/drawing/2014/main" id="{B248D997-F4A0-665F-65DE-DA58943EAAB8}"/>
              </a:ext>
            </a:extLst>
          </p:cNvPr>
          <p:cNvSpPr>
            <a:spLocks noGrp="1"/>
          </p:cNvSpPr>
          <p:nvPr>
            <p:ph idx="1"/>
          </p:nvPr>
        </p:nvSpPr>
        <p:spPr>
          <a:xfrm>
            <a:off x="5783102" y="565150"/>
            <a:ext cx="6147619" cy="5791200"/>
          </a:xfrm>
        </p:spPr>
        <p:txBody>
          <a:bodyPr>
            <a:noAutofit/>
          </a:bodyPr>
          <a:lstStyle/>
          <a:p>
            <a:pPr marL="0" indent="0">
              <a:buNone/>
            </a:pPr>
            <a:r>
              <a:rPr kumimoji="1" lang="ja-JP" altLang="en-US" sz="1500" b="1" dirty="0">
                <a:latin typeface="游ゴシック Medium" panose="020B0500000000000000" pitchFamily="50" charset="-128"/>
                <a:ea typeface="游ゴシック Medium" panose="020B0500000000000000" pitchFamily="50" charset="-128"/>
              </a:rPr>
              <a:t>井上議員：</a:t>
            </a:r>
            <a:r>
              <a:rPr kumimoji="1" lang="en-US" altLang="ja-JP" sz="1500" dirty="0">
                <a:latin typeface="游ゴシック Medium" panose="020B0500000000000000" pitchFamily="50" charset="-128"/>
                <a:ea typeface="游ゴシック Medium" panose="020B0500000000000000" pitchFamily="50" charset="-128"/>
              </a:rPr>
              <a:t>2015</a:t>
            </a:r>
            <a:r>
              <a:rPr kumimoji="1" lang="ja-JP" altLang="en-US" sz="1500" dirty="0">
                <a:latin typeface="游ゴシック Medium" panose="020B0500000000000000" pitchFamily="50" charset="-128"/>
                <a:ea typeface="游ゴシック Medium" panose="020B0500000000000000" pitchFamily="50" charset="-128"/>
              </a:rPr>
              <a:t>年の基準では、放課後児童支援員の専門職としての資</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格要件と人員配置は従うべき基準とされていた</a:t>
            </a:r>
            <a:r>
              <a:rPr kumimoji="1"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ところがその後</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全て参酌基準に緩和された</a:t>
            </a:r>
            <a:r>
              <a:rPr kumimoji="1"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なぜこんなことになってしまうのか。</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児童福祉法上、保育所には市町村の保育の実施義務が定められてい</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るが、学童保育は放課後児童健全育成事業としか位置づけられて</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いない</a:t>
            </a:r>
            <a:r>
              <a:rPr kumimoji="1" lang="en-US" altLang="ja-JP" sz="1500" dirty="0">
                <a:latin typeface="游ゴシック Medium" panose="020B0500000000000000" pitchFamily="50" charset="-128"/>
                <a:ea typeface="游ゴシック Medium" panose="020B0500000000000000" pitchFamily="50" charset="-128"/>
              </a:rPr>
              <a:t>…</a:t>
            </a:r>
            <a:r>
              <a:rPr kumimoji="1" lang="ja-JP" altLang="en-US" sz="1500" dirty="0">
                <a:latin typeface="游ゴシック Medium" panose="020B0500000000000000" pitchFamily="50" charset="-128"/>
                <a:ea typeface="游ゴシック Medium" panose="020B0500000000000000" pitchFamily="50" charset="-128"/>
              </a:rPr>
              <a:t>市町村には地域の実情に応じて同事業を推進する努力義</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務が定められているに過ぎない。こうした法的な位置づけが基準の</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緩和などの問題の背景にある。学童保育を児童福祉施設に位置づけ、</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公的責任を明確にすべき。</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b="1" dirty="0">
                <a:latin typeface="游ゴシック Medium" panose="020B0500000000000000" pitchFamily="50" charset="-128"/>
                <a:ea typeface="游ゴシック Medium" panose="020B0500000000000000" pitchFamily="50" charset="-128"/>
              </a:rPr>
              <a:t>加藤鮎子こども政策担当大臣：</a:t>
            </a:r>
            <a:r>
              <a:rPr kumimoji="1" lang="ja-JP" altLang="en-US" sz="1500" dirty="0">
                <a:latin typeface="游ゴシック Medium" panose="020B0500000000000000" pitchFamily="50" charset="-128"/>
                <a:ea typeface="游ゴシック Medium" panose="020B0500000000000000" pitchFamily="50" charset="-128"/>
              </a:rPr>
              <a:t>実施主体が多様であることを踏まえ</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地域の創意工夫を生かせるよう実施している。</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b="1" dirty="0">
                <a:latin typeface="游ゴシック Medium" panose="020B0500000000000000" pitchFamily="50" charset="-128"/>
                <a:ea typeface="游ゴシック Medium" panose="020B0500000000000000" pitchFamily="50" charset="-128"/>
              </a:rPr>
              <a:t>井上議員：</a:t>
            </a:r>
            <a:r>
              <a:rPr kumimoji="1" lang="ja-JP" altLang="en-US" sz="1500" dirty="0">
                <a:latin typeface="游ゴシック Medium" panose="020B0500000000000000" pitchFamily="50" charset="-128"/>
                <a:ea typeface="游ゴシック Medium" panose="020B0500000000000000" pitchFamily="50" charset="-128"/>
              </a:rPr>
              <a:t>コロナ禍で全国一斉休校が行われた際に、保育所と学童</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保育は開所を要請された。小学校に通う子どもを持つ親にとって学</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童保育は保育所と同様になくてはならない施設だということを政府</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自身も認めていた。働く親を支えて子どもたちの健やかな成長発達</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の権利を保障する本来の意義に立脚して、しっかりとした法的位置</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づけにするべきだ。</a:t>
            </a:r>
          </a:p>
        </p:txBody>
      </p:sp>
      <p:sp>
        <p:nvSpPr>
          <p:cNvPr id="4" name="スライド番号プレースホルダー 3">
            <a:extLst>
              <a:ext uri="{FF2B5EF4-FFF2-40B4-BE49-F238E27FC236}">
                <a16:creationId xmlns:a16="http://schemas.microsoft.com/office/drawing/2014/main" id="{8EBD0A71-8ACA-C978-A58C-F23AF0E09ADA}"/>
              </a:ext>
            </a:extLst>
          </p:cNvPr>
          <p:cNvSpPr>
            <a:spLocks noGrp="1"/>
          </p:cNvSpPr>
          <p:nvPr>
            <p:ph type="sldNum" sz="quarter" idx="12"/>
          </p:nvPr>
        </p:nvSpPr>
        <p:spPr/>
        <p:txBody>
          <a:bodyPr/>
          <a:lstStyle/>
          <a:p>
            <a:fld id="{1F646F3F-274D-499B-ABBE-824EB4ABDC3D}" type="slidenum">
              <a:rPr lang="en-US" smtClean="0"/>
              <a:pPr/>
              <a:t>4</a:t>
            </a:fld>
            <a:endParaRPr lang="en-US"/>
          </a:p>
        </p:txBody>
      </p:sp>
    </p:spTree>
    <p:extLst>
      <p:ext uri="{BB962C8B-B14F-4D97-AF65-F5344CB8AC3E}">
        <p14:creationId xmlns:p14="http://schemas.microsoft.com/office/powerpoint/2010/main" val="447111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コンテンツ プレースホルダー 2">
            <a:extLst>
              <a:ext uri="{FF2B5EF4-FFF2-40B4-BE49-F238E27FC236}">
                <a16:creationId xmlns:a16="http://schemas.microsoft.com/office/drawing/2014/main" id="{CF64FAC8-3B43-A01D-FE86-94D4CBDE3CC6}"/>
              </a:ext>
            </a:extLst>
          </p:cNvPr>
          <p:cNvSpPr>
            <a:spLocks noGrp="1"/>
          </p:cNvSpPr>
          <p:nvPr>
            <p:ph idx="1"/>
          </p:nvPr>
        </p:nvSpPr>
        <p:spPr>
          <a:xfrm>
            <a:off x="4571484" y="957749"/>
            <a:ext cx="6906491" cy="5585619"/>
          </a:xfrm>
        </p:spPr>
        <p:txBody>
          <a:bodyPr anchor="ctr">
            <a:normAutofit/>
          </a:bodyPr>
          <a:lstStyle/>
          <a:p>
            <a:pPr marL="0" indent="0">
              <a:buNone/>
            </a:pPr>
            <a:r>
              <a:rPr kumimoji="1" lang="ja-JP" altLang="en-US" sz="1500" b="1" dirty="0">
                <a:latin typeface="游ゴシック Medium" panose="020B0500000000000000" pitchFamily="50" charset="-128"/>
                <a:ea typeface="游ゴシック Medium" panose="020B0500000000000000" pitchFamily="50" charset="-128"/>
              </a:rPr>
              <a:t>井上議員：</a:t>
            </a:r>
            <a:r>
              <a:rPr kumimoji="1" lang="ja-JP" altLang="en-US" sz="1500" dirty="0">
                <a:latin typeface="游ゴシック Medium" panose="020B0500000000000000" pitchFamily="50" charset="-128"/>
                <a:ea typeface="游ゴシック Medium" panose="020B0500000000000000" pitchFamily="50" charset="-128"/>
              </a:rPr>
              <a:t>こども家庭庁の</a:t>
            </a:r>
            <a:r>
              <a:rPr kumimoji="1" lang="en-US" altLang="ja-JP" sz="1500" dirty="0">
                <a:latin typeface="游ゴシック Medium" panose="020B0500000000000000" pitchFamily="50" charset="-128"/>
                <a:ea typeface="游ゴシック Medium" panose="020B0500000000000000" pitchFamily="50" charset="-128"/>
              </a:rPr>
              <a:t>2024</a:t>
            </a:r>
            <a:r>
              <a:rPr kumimoji="1" lang="ja-JP" altLang="en-US" sz="1500" dirty="0">
                <a:latin typeface="游ゴシック Medium" panose="020B0500000000000000" pitchFamily="50" charset="-128"/>
                <a:ea typeface="游ゴシック Medium" panose="020B0500000000000000" pitchFamily="50" charset="-128"/>
              </a:rPr>
              <a:t>年の調査で、</a:t>
            </a:r>
            <a:r>
              <a:rPr kumimoji="1" lang="en-US" altLang="ja-JP" sz="1500" dirty="0">
                <a:latin typeface="游ゴシック Medium" panose="020B0500000000000000" pitchFamily="50" charset="-128"/>
                <a:ea typeface="游ゴシック Medium" panose="020B0500000000000000" pitchFamily="50" charset="-128"/>
              </a:rPr>
              <a:t>5</a:t>
            </a:r>
            <a:r>
              <a:rPr kumimoji="1" lang="ja-JP" altLang="en-US" sz="1500" dirty="0">
                <a:latin typeface="游ゴシック Medium" panose="020B0500000000000000" pitchFamily="50" charset="-128"/>
                <a:ea typeface="游ゴシック Medium" panose="020B0500000000000000" pitchFamily="50" charset="-128"/>
              </a:rPr>
              <a:t>月</a:t>
            </a:r>
            <a:r>
              <a:rPr kumimoji="1" lang="en-US" altLang="ja-JP" sz="1500" dirty="0">
                <a:latin typeface="游ゴシック Medium" panose="020B0500000000000000" pitchFamily="50" charset="-128"/>
                <a:ea typeface="游ゴシック Medium" panose="020B0500000000000000" pitchFamily="50" charset="-128"/>
              </a:rPr>
              <a:t>1</a:t>
            </a:r>
            <a:r>
              <a:rPr kumimoji="1" lang="ja-JP" altLang="en-US" sz="1500" dirty="0">
                <a:latin typeface="游ゴシック Medium" panose="020B0500000000000000" pitchFamily="50" charset="-128"/>
                <a:ea typeface="游ゴシック Medium" panose="020B0500000000000000" pitchFamily="50" charset="-128"/>
              </a:rPr>
              <a:t>日時点の待機児童が</a:t>
            </a:r>
            <a:r>
              <a:rPr kumimoji="1" lang="en-US" altLang="ja-JP" sz="1500" dirty="0">
                <a:latin typeface="游ゴシック Medium" panose="020B0500000000000000" pitchFamily="50" charset="-128"/>
                <a:ea typeface="游ゴシック Medium" panose="020B0500000000000000" pitchFamily="50" charset="-128"/>
              </a:rPr>
              <a:t>1</a:t>
            </a:r>
            <a:r>
              <a:rPr kumimoji="1" lang="ja-JP" altLang="en-US" sz="1500" dirty="0">
                <a:latin typeface="游ゴシック Medium" panose="020B0500000000000000" pitchFamily="50" charset="-128"/>
                <a:ea typeface="游ゴシック Medium" panose="020B0500000000000000" pitchFamily="50" charset="-128"/>
              </a:rPr>
              <a:t>万</a:t>
            </a:r>
            <a:r>
              <a:rPr kumimoji="1" lang="en-US" altLang="ja-JP" sz="1500" dirty="0">
                <a:latin typeface="游ゴシック Medium" panose="020B0500000000000000" pitchFamily="50" charset="-128"/>
                <a:ea typeface="游ゴシック Medium" panose="020B0500000000000000" pitchFamily="50" charset="-128"/>
              </a:rPr>
              <a:t>7686</a:t>
            </a:r>
            <a:r>
              <a:rPr kumimoji="1" lang="ja-JP" altLang="en-US" sz="1500" dirty="0">
                <a:latin typeface="游ゴシック Medium" panose="020B0500000000000000" pitchFamily="50" charset="-128"/>
                <a:ea typeface="游ゴシック Medium" panose="020B0500000000000000" pitchFamily="50" charset="-128"/>
              </a:rPr>
              <a:t>　　</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人でしたが、</a:t>
            </a:r>
            <a:r>
              <a:rPr kumimoji="1" lang="en-US" altLang="ja-JP" sz="1500" dirty="0">
                <a:latin typeface="游ゴシック Medium" panose="020B0500000000000000" pitchFamily="50" charset="-128"/>
                <a:ea typeface="游ゴシック Medium" panose="020B0500000000000000" pitchFamily="50" charset="-128"/>
              </a:rPr>
              <a:t>10</a:t>
            </a:r>
            <a:r>
              <a:rPr kumimoji="1" lang="ja-JP" altLang="en-US" sz="1500" dirty="0">
                <a:latin typeface="游ゴシック Medium" panose="020B0500000000000000" pitchFamily="50" charset="-128"/>
                <a:ea typeface="游ゴシック Medium" panose="020B0500000000000000" pitchFamily="50" charset="-128"/>
              </a:rPr>
              <a:t>月</a:t>
            </a:r>
            <a:r>
              <a:rPr kumimoji="1" lang="en-US" altLang="ja-JP" sz="1500" dirty="0">
                <a:latin typeface="游ゴシック Medium" panose="020B0500000000000000" pitchFamily="50" charset="-128"/>
                <a:ea typeface="游ゴシック Medium" panose="020B0500000000000000" pitchFamily="50" charset="-128"/>
              </a:rPr>
              <a:t>1</a:t>
            </a:r>
            <a:r>
              <a:rPr kumimoji="1" lang="ja-JP" altLang="en-US" sz="1500" dirty="0">
                <a:latin typeface="游ゴシック Medium" panose="020B0500000000000000" pitchFamily="50" charset="-128"/>
                <a:ea typeface="游ゴシック Medium" panose="020B0500000000000000" pitchFamily="50" charset="-128"/>
              </a:rPr>
              <a:t>日までに</a:t>
            </a:r>
            <a:r>
              <a:rPr kumimoji="1" lang="en-US" altLang="ja-JP" sz="1500" dirty="0">
                <a:latin typeface="游ゴシック Medium" panose="020B0500000000000000" pitchFamily="50" charset="-128"/>
                <a:ea typeface="游ゴシック Medium" panose="020B0500000000000000" pitchFamily="50" charset="-128"/>
              </a:rPr>
              <a:t>8892</a:t>
            </a:r>
            <a:r>
              <a:rPr kumimoji="1" lang="ja-JP" altLang="en-US" sz="1500" dirty="0">
                <a:latin typeface="游ゴシック Medium" panose="020B0500000000000000" pitchFamily="50" charset="-128"/>
                <a:ea typeface="游ゴシック Medium" panose="020B0500000000000000" pitchFamily="50" charset="-128"/>
              </a:rPr>
              <a:t>人が減って</a:t>
            </a:r>
            <a:r>
              <a:rPr kumimoji="1" lang="en-US" altLang="ja-JP" sz="1500" dirty="0">
                <a:latin typeface="游ゴシック Medium" panose="020B0500000000000000" pitchFamily="50" charset="-128"/>
                <a:ea typeface="游ゴシック Medium" panose="020B0500000000000000" pitchFamily="50" charset="-128"/>
              </a:rPr>
              <a:t>8794</a:t>
            </a:r>
            <a:r>
              <a:rPr kumimoji="1" lang="ja-JP" altLang="en-US" sz="1500" dirty="0">
                <a:latin typeface="游ゴシック Medium" panose="020B0500000000000000" pitchFamily="50" charset="-128"/>
                <a:ea typeface="游ゴシック Medium" panose="020B0500000000000000" pitchFamily="50" charset="-128"/>
              </a:rPr>
              <a:t>人と半減以下となっていま</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すが、その理由をどう考えているか。</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b="1" dirty="0">
                <a:latin typeface="游ゴシック Medium" panose="020B0500000000000000" pitchFamily="50" charset="-128"/>
                <a:ea typeface="游ゴシック Medium" panose="020B0500000000000000" pitchFamily="50" charset="-128"/>
              </a:rPr>
              <a:t>こども家庭庁：</a:t>
            </a:r>
            <a:r>
              <a:rPr kumimoji="1" lang="ja-JP" altLang="en-US" sz="1500" dirty="0">
                <a:latin typeface="游ゴシック Medium" panose="020B0500000000000000" pitchFamily="50" charset="-128"/>
                <a:ea typeface="游ゴシック Medium" panose="020B0500000000000000" pitchFamily="50" charset="-128"/>
              </a:rPr>
              <a:t>年度後半に至るまでの間に児童が退所して、その空いた枠に待</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機していた児童が入所できたこと、夏休みを超えると必要性が低下したため</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申請を取り下げたという理由がある。</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b="1" dirty="0">
                <a:latin typeface="游ゴシック Medium" panose="020B0500000000000000" pitchFamily="50" charset="-128"/>
                <a:ea typeface="游ゴシック Medium" panose="020B0500000000000000" pitchFamily="50" charset="-128"/>
              </a:rPr>
              <a:t>井上議員：</a:t>
            </a:r>
            <a:r>
              <a:rPr kumimoji="1" lang="ja-JP" altLang="en-US" sz="1500" dirty="0">
                <a:latin typeface="游ゴシック Medium" panose="020B0500000000000000" pitchFamily="50" charset="-128"/>
                <a:ea typeface="游ゴシック Medium" panose="020B0500000000000000" pitchFamily="50" charset="-128"/>
              </a:rPr>
              <a:t>待機児童数が多い上位</a:t>
            </a:r>
            <a:r>
              <a:rPr kumimoji="1" lang="en-US" altLang="ja-JP" sz="1500" dirty="0">
                <a:latin typeface="游ゴシック Medium" panose="020B0500000000000000" pitchFamily="50" charset="-128"/>
                <a:ea typeface="游ゴシック Medium" panose="020B0500000000000000" pitchFamily="50" charset="-128"/>
              </a:rPr>
              <a:t>20</a:t>
            </a:r>
            <a:r>
              <a:rPr kumimoji="1" lang="ja-JP" altLang="en-US" sz="1500" dirty="0">
                <a:latin typeface="游ゴシック Medium" panose="020B0500000000000000" pitchFamily="50" charset="-128"/>
                <a:ea typeface="游ゴシック Medium" panose="020B0500000000000000" pitchFamily="50" charset="-128"/>
              </a:rPr>
              <a:t>自治体のうちのある自治体の担当者の方か</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らお話を伺った。待機児童が半年で大きく減る理由は、親の転居等もあるが</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、夏休みまでは待機児童の状態で登録していたけれど、夏休みが終わっても</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入れなければ、もう諦めて待機から外れる家庭が多いとのことだった。年度</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前半のニーズが多いのではなくて、年度当初のニーズに受け皿が追いついて</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ないということが途中で諦めるという状態を作っている。そういう認識を持</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つべきだ。</a:t>
            </a:r>
            <a:endParaRPr kumimoji="1" lang="en-US" altLang="ja-JP" sz="1500" dirty="0">
              <a:latin typeface="游ゴシック Medium" panose="020B0500000000000000" pitchFamily="50" charset="-128"/>
              <a:ea typeface="游ゴシック Medium" panose="020B0500000000000000" pitchFamily="50" charset="-128"/>
            </a:endParaRPr>
          </a:p>
          <a:p>
            <a:endParaRPr kumimoji="1" lang="ja-JP" altLang="en-US" dirty="0"/>
          </a:p>
        </p:txBody>
      </p:sp>
      <p:sp>
        <p:nvSpPr>
          <p:cNvPr id="4" name="スライド番号プレースホルダー 3">
            <a:extLst>
              <a:ext uri="{FF2B5EF4-FFF2-40B4-BE49-F238E27FC236}">
                <a16:creationId xmlns:a16="http://schemas.microsoft.com/office/drawing/2014/main" id="{57A2DE12-39A4-8FF9-B055-3A4A6E51E2C3}"/>
              </a:ext>
            </a:extLst>
          </p:cNvPr>
          <p:cNvSpPr>
            <a:spLocks noGrp="1"/>
          </p:cNvSpPr>
          <p:nvPr>
            <p:ph type="sldNum" sz="quarter" idx="12"/>
          </p:nvPr>
        </p:nvSpPr>
        <p:spPr>
          <a:xfrm>
            <a:off x="9541564" y="6356350"/>
            <a:ext cx="1812235" cy="365125"/>
          </a:xfrm>
        </p:spPr>
        <p:txBody>
          <a:bodyPr>
            <a:normAutofit/>
          </a:bodyPr>
          <a:lstStyle/>
          <a:p>
            <a:pPr>
              <a:spcAft>
                <a:spcPts val="600"/>
              </a:spcAft>
            </a:pPr>
            <a:fld id="{1F646F3F-274D-499B-ABBE-824EB4ABDC3D}" type="slidenum">
              <a:rPr lang="en-US" smtClean="0"/>
              <a:pPr>
                <a:spcAft>
                  <a:spcPts val="600"/>
                </a:spcAft>
              </a:pPr>
              <a:t>5</a:t>
            </a:fld>
            <a:endParaRPr lang="en-US"/>
          </a:p>
        </p:txBody>
      </p:sp>
      <p:sp>
        <p:nvSpPr>
          <p:cNvPr id="5" name="タイトル 1">
            <a:extLst>
              <a:ext uri="{FF2B5EF4-FFF2-40B4-BE49-F238E27FC236}">
                <a16:creationId xmlns:a16="http://schemas.microsoft.com/office/drawing/2014/main" id="{C484B287-ECC7-6CAB-14DE-56ADA2E4E559}"/>
              </a:ext>
            </a:extLst>
          </p:cNvPr>
          <p:cNvSpPr>
            <a:spLocks noGrp="1"/>
          </p:cNvSpPr>
          <p:nvPr>
            <p:ph type="title"/>
          </p:nvPr>
        </p:nvSpPr>
        <p:spPr>
          <a:xfrm>
            <a:off x="154825" y="1153715"/>
            <a:ext cx="3311856" cy="4460875"/>
          </a:xfrm>
        </p:spPr>
        <p:txBody>
          <a:bodyPr anchor="t">
            <a:normAutofit/>
          </a:bodyPr>
          <a:lstStyle/>
          <a:p>
            <a:r>
              <a:rPr kumimoji="1" lang="ja-JP" altLang="en-US" sz="4900" dirty="0">
                <a:solidFill>
                  <a:srgbClr val="FFFFFF"/>
                </a:solidFill>
                <a:latin typeface="ＤＦ平成ゴシック体W5" panose="020B0509000000000000" pitchFamily="49" charset="-128"/>
                <a:ea typeface="ＤＦ平成ゴシック体W5" panose="020B0509000000000000" pitchFamily="49" charset="-128"/>
              </a:rPr>
              <a:t>学童保育</a:t>
            </a:r>
            <a:br>
              <a:rPr kumimoji="1" lang="en-US" altLang="ja-JP" dirty="0">
                <a:solidFill>
                  <a:srgbClr val="FFFFFF"/>
                </a:solidFill>
                <a:latin typeface="ＤＦ平成ゴシック体W5" panose="020B0509000000000000" pitchFamily="49" charset="-128"/>
                <a:ea typeface="ＤＦ平成ゴシック体W5" panose="020B0509000000000000" pitchFamily="49" charset="-128"/>
              </a:rPr>
            </a:br>
            <a:br>
              <a:rPr kumimoji="1" lang="en-US" altLang="ja-JP" dirty="0">
                <a:solidFill>
                  <a:srgbClr val="FFFFFF"/>
                </a:solidFill>
                <a:latin typeface="ＤＦ平成ゴシック体W5" panose="020B0509000000000000" pitchFamily="49" charset="-128"/>
                <a:ea typeface="ＤＦ平成ゴシック体W5" panose="020B0509000000000000" pitchFamily="49" charset="-128"/>
              </a:rPr>
            </a:br>
            <a:r>
              <a:rPr kumimoji="1" lang="ja-JP" altLang="en-US" sz="2200" dirty="0">
                <a:solidFill>
                  <a:srgbClr val="FFFFFF"/>
                </a:solidFill>
                <a:latin typeface="ＤＦ平成ゴシック体W5" panose="020B0509000000000000" pitchFamily="49" charset="-128"/>
                <a:ea typeface="ＤＦ平成ゴシック体W5" panose="020B0509000000000000" pitchFamily="49" charset="-128"/>
              </a:rPr>
              <a:t>－待機児童の減少－年度当初のニーズに受け皿が追いついていない</a:t>
            </a:r>
            <a:br>
              <a:rPr kumimoji="1" lang="en-US" altLang="ja-JP" sz="2200" dirty="0">
                <a:solidFill>
                  <a:srgbClr val="FFFFFF"/>
                </a:solidFill>
                <a:latin typeface="ＤＦ平成ゴシック体W5" panose="020B0509000000000000" pitchFamily="49" charset="-128"/>
                <a:ea typeface="ＤＦ平成ゴシック体W5" panose="020B0509000000000000" pitchFamily="49" charset="-128"/>
              </a:rPr>
            </a:br>
            <a:br>
              <a:rPr kumimoji="1" lang="en-US" altLang="ja-JP" sz="2200" dirty="0">
                <a:solidFill>
                  <a:srgbClr val="FFFFFF"/>
                </a:solidFill>
                <a:latin typeface="ＤＦ平成ゴシック体W5" panose="020B0509000000000000" pitchFamily="49" charset="-128"/>
                <a:ea typeface="ＤＦ平成ゴシック体W5" panose="020B0509000000000000" pitchFamily="49" charset="-128"/>
              </a:rPr>
            </a:br>
            <a:r>
              <a:rPr kumimoji="1" lang="ja-JP" altLang="en-US" sz="2200" dirty="0">
                <a:solidFill>
                  <a:srgbClr val="FFFFFF"/>
                </a:solidFill>
                <a:latin typeface="ＤＦ平成ゴシック体W5" panose="020B0509000000000000" pitchFamily="49" charset="-128"/>
                <a:ea typeface="ＤＦ平成ゴシック体W5" panose="020B0509000000000000" pitchFamily="49" charset="-128"/>
              </a:rPr>
              <a:t>（</a:t>
            </a:r>
            <a:r>
              <a:rPr kumimoji="1" lang="en-US" altLang="ja-JP" sz="2200" dirty="0">
                <a:solidFill>
                  <a:srgbClr val="FFFFFF"/>
                </a:solidFill>
                <a:latin typeface="ＤＦ平成ゴシック体W5" panose="020B0509000000000000" pitchFamily="49" charset="-128"/>
                <a:ea typeface="ＤＦ平成ゴシック体W5" panose="020B0509000000000000" pitchFamily="49" charset="-128"/>
              </a:rPr>
              <a:t>2025</a:t>
            </a:r>
            <a:r>
              <a:rPr kumimoji="1" lang="ja-JP" altLang="en-US" sz="2200" dirty="0">
                <a:solidFill>
                  <a:srgbClr val="FFFFFF"/>
                </a:solidFill>
                <a:latin typeface="ＤＦ平成ゴシック体W5" panose="020B0509000000000000" pitchFamily="49" charset="-128"/>
                <a:ea typeface="ＤＦ平成ゴシック体W5" panose="020B0509000000000000" pitchFamily="49" charset="-128"/>
              </a:rPr>
              <a:t>年</a:t>
            </a:r>
            <a:r>
              <a:rPr kumimoji="1" lang="en-US" altLang="ja-JP" sz="2200" dirty="0">
                <a:solidFill>
                  <a:srgbClr val="FFFFFF"/>
                </a:solidFill>
                <a:latin typeface="ＤＦ平成ゴシック体W5" panose="020B0509000000000000" pitchFamily="49" charset="-128"/>
                <a:ea typeface="ＤＦ平成ゴシック体W5" panose="020B0509000000000000" pitchFamily="49" charset="-128"/>
              </a:rPr>
              <a:t>3</a:t>
            </a:r>
            <a:r>
              <a:rPr kumimoji="1" lang="ja-JP" altLang="en-US" sz="2200" dirty="0">
                <a:solidFill>
                  <a:srgbClr val="FFFFFF"/>
                </a:solidFill>
                <a:latin typeface="ＤＦ平成ゴシック体W5" panose="020B0509000000000000" pitchFamily="49" charset="-128"/>
                <a:ea typeface="ＤＦ平成ゴシック体W5" panose="020B0509000000000000" pitchFamily="49" charset="-128"/>
              </a:rPr>
              <a:t>月</a:t>
            </a:r>
            <a:r>
              <a:rPr kumimoji="1" lang="en-US" altLang="ja-JP" sz="2200" dirty="0">
                <a:solidFill>
                  <a:srgbClr val="FFFFFF"/>
                </a:solidFill>
                <a:latin typeface="ＤＦ平成ゴシック体W5" panose="020B0509000000000000" pitchFamily="49" charset="-128"/>
                <a:ea typeface="ＤＦ平成ゴシック体W5" panose="020B0509000000000000" pitchFamily="49" charset="-128"/>
              </a:rPr>
              <a:t>24</a:t>
            </a:r>
            <a:r>
              <a:rPr kumimoji="1" lang="ja-JP" altLang="en-US" sz="2200" dirty="0">
                <a:solidFill>
                  <a:srgbClr val="FFFFFF"/>
                </a:solidFill>
                <a:latin typeface="ＤＦ平成ゴシック体W5" panose="020B0509000000000000" pitchFamily="49" charset="-128"/>
                <a:ea typeface="ＤＦ平成ゴシック体W5" panose="020B0509000000000000" pitchFamily="49" charset="-128"/>
              </a:rPr>
              <a:t>日　内閣委）</a:t>
            </a:r>
            <a:endParaRPr kumimoji="1" lang="ja-JP" altLang="en-US" sz="2200" dirty="0">
              <a:solidFill>
                <a:srgbClr val="FFFFFF"/>
              </a:solidFill>
            </a:endParaRPr>
          </a:p>
        </p:txBody>
      </p:sp>
    </p:spTree>
    <p:extLst>
      <p:ext uri="{BB962C8B-B14F-4D97-AF65-F5344CB8AC3E}">
        <p14:creationId xmlns:p14="http://schemas.microsoft.com/office/powerpoint/2010/main" val="2027106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コンテンツ プレースホルダー 2">
            <a:extLst>
              <a:ext uri="{FF2B5EF4-FFF2-40B4-BE49-F238E27FC236}">
                <a16:creationId xmlns:a16="http://schemas.microsoft.com/office/drawing/2014/main" id="{B248D997-F4A0-665F-65DE-DA58943EAAB8}"/>
              </a:ext>
            </a:extLst>
          </p:cNvPr>
          <p:cNvSpPr>
            <a:spLocks noGrp="1"/>
          </p:cNvSpPr>
          <p:nvPr>
            <p:ph idx="1"/>
          </p:nvPr>
        </p:nvSpPr>
        <p:spPr>
          <a:xfrm>
            <a:off x="4447308" y="319088"/>
            <a:ext cx="6906491" cy="6402387"/>
          </a:xfrm>
        </p:spPr>
        <p:txBody>
          <a:bodyPr anchor="ctr">
            <a:noAutofit/>
          </a:bodyPr>
          <a:lstStyle/>
          <a:p>
            <a:pPr marL="0" indent="0">
              <a:buNone/>
            </a:pPr>
            <a:r>
              <a:rPr kumimoji="1" lang="ja-JP" altLang="en-US" sz="1500" b="1" dirty="0">
                <a:latin typeface="游ゴシック Medium" panose="020B0500000000000000" pitchFamily="50" charset="-128"/>
                <a:ea typeface="游ゴシック Medium" panose="020B0500000000000000" pitchFamily="50" charset="-128"/>
              </a:rPr>
              <a:t>井上議員：</a:t>
            </a:r>
            <a:r>
              <a:rPr kumimoji="1" lang="ja-JP" altLang="en-US" sz="1500" dirty="0">
                <a:latin typeface="游ゴシック Medium" panose="020B0500000000000000" pitchFamily="50" charset="-128"/>
                <a:ea typeface="游ゴシック Medium" panose="020B0500000000000000" pitchFamily="50" charset="-128"/>
              </a:rPr>
              <a:t>実際に学童保育を利用している登録児童数は、</a:t>
            </a:r>
            <a:r>
              <a:rPr kumimoji="1" lang="en-US" altLang="ja-JP" sz="1500" dirty="0">
                <a:latin typeface="游ゴシック Medium" panose="020B0500000000000000" pitchFamily="50" charset="-128"/>
                <a:ea typeface="游ゴシック Medium" panose="020B0500000000000000" pitchFamily="50" charset="-128"/>
              </a:rPr>
              <a:t>151</a:t>
            </a:r>
            <a:r>
              <a:rPr kumimoji="1" lang="ja-JP" altLang="en-US" sz="1500" dirty="0">
                <a:latin typeface="游ゴシック Medium" panose="020B0500000000000000" pitchFamily="50" charset="-128"/>
                <a:ea typeface="游ゴシック Medium" panose="020B0500000000000000" pitchFamily="50" charset="-128"/>
              </a:rPr>
              <a:t>万</a:t>
            </a:r>
            <a:r>
              <a:rPr kumimoji="1" lang="en-US" altLang="ja-JP" sz="1500" dirty="0">
                <a:latin typeface="游ゴシック Medium" panose="020B0500000000000000" pitchFamily="50" charset="-128"/>
                <a:ea typeface="游ゴシック Medium" panose="020B0500000000000000" pitchFamily="50" charset="-128"/>
              </a:rPr>
              <a:t>9952</a:t>
            </a:r>
            <a:r>
              <a:rPr kumimoji="1" lang="ja-JP" altLang="en-US" sz="1500" dirty="0">
                <a:latin typeface="游ゴシック Medium" panose="020B0500000000000000" pitchFamily="50" charset="-128"/>
                <a:ea typeface="游ゴシック Medium" panose="020B0500000000000000" pitchFamily="50" charset="-128"/>
              </a:rPr>
              <a:t>人か</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ら</a:t>
            </a:r>
            <a:r>
              <a:rPr kumimoji="1" lang="en-US" altLang="ja-JP" sz="1500" dirty="0">
                <a:latin typeface="游ゴシック Medium" panose="020B0500000000000000" pitchFamily="50" charset="-128"/>
                <a:ea typeface="游ゴシック Medium" panose="020B0500000000000000" pitchFamily="50" charset="-128"/>
              </a:rPr>
              <a:t>147</a:t>
            </a:r>
            <a:r>
              <a:rPr kumimoji="1" lang="ja-JP" altLang="en-US" sz="1500" dirty="0">
                <a:latin typeface="游ゴシック Medium" panose="020B0500000000000000" pitchFamily="50" charset="-128"/>
                <a:ea typeface="游ゴシック Medium" panose="020B0500000000000000" pitchFamily="50" charset="-128"/>
              </a:rPr>
              <a:t>万</a:t>
            </a:r>
            <a:r>
              <a:rPr kumimoji="1" lang="en-US" altLang="ja-JP" sz="1500" dirty="0">
                <a:latin typeface="游ゴシック Medium" panose="020B0500000000000000" pitchFamily="50" charset="-128"/>
                <a:ea typeface="游ゴシック Medium" panose="020B0500000000000000" pitchFamily="50" charset="-128"/>
              </a:rPr>
              <a:t>1315</a:t>
            </a:r>
            <a:r>
              <a:rPr kumimoji="1" lang="ja-JP" altLang="en-US" sz="1500" dirty="0">
                <a:latin typeface="游ゴシック Medium" panose="020B0500000000000000" pitchFamily="50" charset="-128"/>
                <a:ea typeface="游ゴシック Medium" panose="020B0500000000000000" pitchFamily="50" charset="-128"/>
              </a:rPr>
              <a:t>人へと半年で</a:t>
            </a:r>
            <a:r>
              <a:rPr kumimoji="1" lang="en-US" altLang="ja-JP" sz="1500" dirty="0">
                <a:latin typeface="游ゴシック Medium" panose="020B0500000000000000" pitchFamily="50" charset="-128"/>
                <a:ea typeface="游ゴシック Medium" panose="020B0500000000000000" pitchFamily="50" charset="-128"/>
              </a:rPr>
              <a:t>4</a:t>
            </a:r>
            <a:r>
              <a:rPr kumimoji="1" lang="ja-JP" altLang="en-US" sz="1500" dirty="0">
                <a:latin typeface="游ゴシック Medium" panose="020B0500000000000000" pitchFamily="50" charset="-128"/>
                <a:ea typeface="游ゴシック Medium" panose="020B0500000000000000" pitchFamily="50" charset="-128"/>
              </a:rPr>
              <a:t>万</a:t>
            </a:r>
            <a:r>
              <a:rPr kumimoji="1" lang="en-US" altLang="ja-JP" sz="1500" dirty="0">
                <a:latin typeface="游ゴシック Medium" panose="020B0500000000000000" pitchFamily="50" charset="-128"/>
                <a:ea typeface="游ゴシック Medium" panose="020B0500000000000000" pitchFamily="50" charset="-128"/>
              </a:rPr>
              <a:t>8637</a:t>
            </a:r>
            <a:r>
              <a:rPr kumimoji="1" lang="ja-JP" altLang="en-US" sz="1500" dirty="0">
                <a:latin typeface="游ゴシック Medium" panose="020B0500000000000000" pitchFamily="50" charset="-128"/>
                <a:ea typeface="游ゴシック Medium" panose="020B0500000000000000" pitchFamily="50" charset="-128"/>
              </a:rPr>
              <a:t>人も減少している。</a:t>
            </a:r>
            <a:r>
              <a:rPr kumimoji="1" lang="en-US" altLang="ja-JP" sz="1500" dirty="0">
                <a:latin typeface="游ゴシック Medium" panose="020B0500000000000000" pitchFamily="50" charset="-128"/>
                <a:ea typeface="游ゴシック Medium" panose="020B0500000000000000" pitchFamily="50" charset="-128"/>
              </a:rPr>
              <a:t>2010</a:t>
            </a:r>
            <a:r>
              <a:rPr kumimoji="1" lang="ja-JP" altLang="en-US" sz="1500" dirty="0">
                <a:latin typeface="游ゴシック Medium" panose="020B0500000000000000" pitchFamily="50" charset="-128"/>
                <a:ea typeface="游ゴシック Medium" panose="020B0500000000000000" pitchFamily="50" charset="-128"/>
              </a:rPr>
              <a:t>年に国民生活セ</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ンターが行った調査では、子どもが行きたがらない、指導員の対応、保育</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内容に不満という理由が合わせて</a:t>
            </a:r>
            <a:r>
              <a:rPr kumimoji="1" lang="en-US" altLang="ja-JP" sz="1500" dirty="0">
                <a:latin typeface="游ゴシック Medium" panose="020B0500000000000000" pitchFamily="50" charset="-128"/>
                <a:ea typeface="游ゴシック Medium" panose="020B0500000000000000" pitchFamily="50" charset="-128"/>
              </a:rPr>
              <a:t>35.1</a:t>
            </a:r>
            <a:r>
              <a:rPr kumimoji="1" lang="ja-JP" altLang="en-US" sz="1500" dirty="0">
                <a:latin typeface="游ゴシック Medium" panose="020B0500000000000000" pitchFamily="50" charset="-128"/>
                <a:ea typeface="游ゴシック Medium" panose="020B0500000000000000" pitchFamily="50" charset="-128"/>
              </a:rPr>
              <a:t>％もある。その理由として多いのが、</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「子どもの人数が多く一人ひとりへの援助を丁寧にできない」（指導員）</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、「学童保育の中が混み合っていてうるさくて落ち着かないので子どもが</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行きたがらない」（保護者）というものだった。中途退所の子どもたちがこ</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ういう理由を持っていることを大臣は認識しているか。</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endParaRPr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b="1" dirty="0">
                <a:latin typeface="游ゴシック Medium" panose="020B0500000000000000" pitchFamily="50" charset="-128"/>
                <a:ea typeface="游ゴシック Medium" panose="020B0500000000000000" pitchFamily="50" charset="-128"/>
              </a:rPr>
              <a:t>三原大臣：</a:t>
            </a:r>
            <a:r>
              <a:rPr kumimoji="1" lang="ja-JP" altLang="en-US" sz="1500" dirty="0">
                <a:latin typeface="游ゴシック Medium" panose="020B0500000000000000" pitchFamily="50" charset="-128"/>
                <a:ea typeface="游ゴシック Medium" panose="020B0500000000000000" pitchFamily="50" charset="-128"/>
              </a:rPr>
              <a:t>子どもの人数が多くて一人ひとりへの援助を丁寧にできていない</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とか、混み合っていて落ち着かないといった理由で子どもが放課後児童クラ</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ブに行きたがらないのだとすれば、それは改善すべき。</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b="1" dirty="0">
                <a:latin typeface="游ゴシック Medium" panose="020B0500000000000000" pitchFamily="50" charset="-128"/>
                <a:ea typeface="游ゴシック Medium" panose="020B0500000000000000" pitchFamily="50" charset="-128"/>
              </a:rPr>
              <a:t>井上議員：</a:t>
            </a:r>
            <a:r>
              <a:rPr kumimoji="1" lang="ja-JP" altLang="en-US" sz="1500" dirty="0">
                <a:latin typeface="游ゴシック Medium" panose="020B0500000000000000" pitchFamily="50" charset="-128"/>
                <a:ea typeface="游ゴシック Medium" panose="020B0500000000000000" pitchFamily="50" charset="-128"/>
              </a:rPr>
              <a:t>そもそも一支援単位が</a:t>
            </a:r>
            <a:r>
              <a:rPr kumimoji="1" lang="en-US" altLang="ja-JP" sz="1500" dirty="0">
                <a:latin typeface="游ゴシック Medium" panose="020B0500000000000000" pitchFamily="50" charset="-128"/>
                <a:ea typeface="游ゴシック Medium" panose="020B0500000000000000" pitchFamily="50" charset="-128"/>
              </a:rPr>
              <a:t>40</a:t>
            </a:r>
            <a:r>
              <a:rPr kumimoji="1" lang="ja-JP" altLang="en-US" sz="1500" dirty="0">
                <a:latin typeface="游ゴシック Medium" panose="020B0500000000000000" pitchFamily="50" charset="-128"/>
                <a:ea typeface="游ゴシック Medium" panose="020B0500000000000000" pitchFamily="50" charset="-128"/>
              </a:rPr>
              <a:t>人という規模が大きすぎる。全国学童保育</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連絡協議会は</a:t>
            </a:r>
            <a:r>
              <a:rPr kumimoji="1" lang="en-US" altLang="ja-JP" sz="1500" dirty="0">
                <a:latin typeface="游ゴシック Medium" panose="020B0500000000000000" pitchFamily="50" charset="-128"/>
                <a:ea typeface="游ゴシック Medium" panose="020B0500000000000000" pitchFamily="50" charset="-128"/>
              </a:rPr>
              <a:t>30</a:t>
            </a:r>
            <a:r>
              <a:rPr kumimoji="1" lang="ja-JP" altLang="en-US" sz="1500" dirty="0">
                <a:latin typeface="游ゴシック Medium" panose="020B0500000000000000" pitchFamily="50" charset="-128"/>
                <a:ea typeface="游ゴシック Medium" panose="020B0500000000000000" pitchFamily="50" charset="-128"/>
              </a:rPr>
              <a:t>人にすべきと提案していますし、児童１人当たりの面積の最</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低基準が</a:t>
            </a:r>
            <a:r>
              <a:rPr kumimoji="1" lang="en-US" altLang="ja-JP" sz="1500" dirty="0">
                <a:latin typeface="游ゴシック Medium" panose="020B0500000000000000" pitchFamily="50" charset="-128"/>
                <a:ea typeface="游ゴシック Medium" panose="020B0500000000000000" pitchFamily="50" charset="-128"/>
              </a:rPr>
              <a:t>1.65</a:t>
            </a:r>
            <a:r>
              <a:rPr kumimoji="1" lang="ja-JP" altLang="en-US" sz="1500" dirty="0">
                <a:latin typeface="游ゴシック Medium" panose="020B0500000000000000" pitchFamily="50" charset="-128"/>
                <a:ea typeface="游ゴシック Medium" panose="020B0500000000000000" pitchFamily="50" charset="-128"/>
              </a:rPr>
              <a:t>㎡で、これは保育園の乳児室と同じなんですよ。いくら何でも</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狭ま過ぎる。小学校では</a:t>
            </a:r>
            <a:r>
              <a:rPr kumimoji="1" lang="en-US" altLang="ja-JP" sz="1500" dirty="0">
                <a:latin typeface="游ゴシック Medium" panose="020B0500000000000000" pitchFamily="50" charset="-128"/>
                <a:ea typeface="游ゴシック Medium" panose="020B0500000000000000" pitchFamily="50" charset="-128"/>
              </a:rPr>
              <a:t>35</a:t>
            </a:r>
            <a:r>
              <a:rPr kumimoji="1" lang="ja-JP" altLang="en-US" sz="1500" dirty="0">
                <a:latin typeface="游ゴシック Medium" panose="020B0500000000000000" pitchFamily="50" charset="-128"/>
                <a:ea typeface="游ゴシック Medium" panose="020B0500000000000000" pitchFamily="50" charset="-128"/>
              </a:rPr>
              <a:t>人学級が進んでいるのに学童保育は</a:t>
            </a:r>
            <a:r>
              <a:rPr kumimoji="1" lang="en-US" altLang="ja-JP" sz="1500" dirty="0">
                <a:latin typeface="游ゴシック Medium" panose="020B0500000000000000" pitchFamily="50" charset="-128"/>
                <a:ea typeface="游ゴシック Medium" panose="020B0500000000000000" pitchFamily="50" charset="-128"/>
              </a:rPr>
              <a:t>40</a:t>
            </a:r>
            <a:r>
              <a:rPr kumimoji="1" lang="ja-JP" altLang="en-US" sz="1500" dirty="0">
                <a:latin typeface="游ゴシック Medium" panose="020B0500000000000000" pitchFamily="50" charset="-128"/>
                <a:ea typeface="游ゴシック Medium" panose="020B0500000000000000" pitchFamily="50" charset="-128"/>
              </a:rPr>
              <a:t>人。やはり</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r>
              <a:rPr kumimoji="1" lang="ja-JP" altLang="en-US" sz="1500" dirty="0">
                <a:latin typeface="游ゴシック Medium" panose="020B0500000000000000" pitchFamily="50" charset="-128"/>
                <a:ea typeface="游ゴシック Medium" panose="020B0500000000000000" pitchFamily="50" charset="-128"/>
              </a:rPr>
              <a:t>　これを見直すべきだ。</a:t>
            </a:r>
            <a:endParaRPr kumimoji="1" lang="en-US" altLang="ja-JP" sz="1500" dirty="0">
              <a:latin typeface="游ゴシック Medium" panose="020B0500000000000000" pitchFamily="50" charset="-128"/>
              <a:ea typeface="游ゴシック Medium" panose="020B0500000000000000" pitchFamily="50" charset="-128"/>
            </a:endParaRPr>
          </a:p>
          <a:p>
            <a:pPr marL="0" indent="0">
              <a:buNone/>
            </a:pPr>
            <a:endParaRPr kumimoji="1" lang="ja-JP" altLang="en-US" sz="1500" dirty="0">
              <a:latin typeface="游ゴシック Medium" panose="020B0500000000000000" pitchFamily="50" charset="-128"/>
              <a:ea typeface="游ゴシック Medium" panose="020B0500000000000000" pitchFamily="50" charset="-128"/>
            </a:endParaRPr>
          </a:p>
        </p:txBody>
      </p:sp>
      <p:sp>
        <p:nvSpPr>
          <p:cNvPr id="4" name="スライド番号プレースホルダー 3">
            <a:extLst>
              <a:ext uri="{FF2B5EF4-FFF2-40B4-BE49-F238E27FC236}">
                <a16:creationId xmlns:a16="http://schemas.microsoft.com/office/drawing/2014/main" id="{8EBD0A71-8ACA-C978-A58C-F23AF0E09ADA}"/>
              </a:ext>
            </a:extLst>
          </p:cNvPr>
          <p:cNvSpPr>
            <a:spLocks noGrp="1"/>
          </p:cNvSpPr>
          <p:nvPr>
            <p:ph type="sldNum" sz="quarter" idx="12"/>
          </p:nvPr>
        </p:nvSpPr>
        <p:spPr>
          <a:xfrm>
            <a:off x="9541564" y="6356350"/>
            <a:ext cx="1812235" cy="365125"/>
          </a:xfrm>
        </p:spPr>
        <p:txBody>
          <a:bodyPr>
            <a:normAutofit/>
          </a:bodyPr>
          <a:lstStyle/>
          <a:p>
            <a:pPr>
              <a:spcAft>
                <a:spcPts val="600"/>
              </a:spcAft>
            </a:pPr>
            <a:fld id="{1F646F3F-274D-499B-ABBE-824EB4ABDC3D}" type="slidenum">
              <a:rPr lang="en-US" smtClean="0"/>
              <a:pPr>
                <a:spcAft>
                  <a:spcPts val="600"/>
                </a:spcAft>
              </a:pPr>
              <a:t>6</a:t>
            </a:fld>
            <a:endParaRPr lang="en-US"/>
          </a:p>
        </p:txBody>
      </p:sp>
      <p:sp>
        <p:nvSpPr>
          <p:cNvPr id="7" name="タイトル 1">
            <a:extLst>
              <a:ext uri="{FF2B5EF4-FFF2-40B4-BE49-F238E27FC236}">
                <a16:creationId xmlns:a16="http://schemas.microsoft.com/office/drawing/2014/main" id="{28E13D0D-87E9-6563-D393-A877206616B1}"/>
              </a:ext>
            </a:extLst>
          </p:cNvPr>
          <p:cNvSpPr txBox="1">
            <a:spLocks/>
          </p:cNvSpPr>
          <p:nvPr/>
        </p:nvSpPr>
        <p:spPr>
          <a:xfrm>
            <a:off x="202230" y="1045417"/>
            <a:ext cx="3288222"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800" dirty="0">
                <a:solidFill>
                  <a:srgbClr val="FFFFFF"/>
                </a:solidFill>
                <a:latin typeface="ＤＦ平成ゴシック体W5" panose="020B0509000000000000" pitchFamily="49" charset="-128"/>
                <a:ea typeface="ＤＦ平成ゴシック体W5" panose="020B0509000000000000" pitchFamily="49" charset="-128"/>
              </a:rPr>
              <a:t>学童保育</a:t>
            </a:r>
            <a:br>
              <a:rPr lang="en-US" altLang="ja-JP" sz="3400" dirty="0">
                <a:solidFill>
                  <a:srgbClr val="FFFFFF"/>
                </a:solidFill>
                <a:latin typeface="ＤＦ平成ゴシック体W5" panose="020B0509000000000000" pitchFamily="49" charset="-128"/>
                <a:ea typeface="ＤＦ平成ゴシック体W5" panose="020B0509000000000000" pitchFamily="49" charset="-128"/>
              </a:rPr>
            </a:br>
            <a:br>
              <a:rPr lang="en-US" altLang="ja-JP" sz="3400" dirty="0">
                <a:solidFill>
                  <a:srgbClr val="FFFFFF"/>
                </a:solidFill>
                <a:latin typeface="ＤＦ平成ゴシック体W5" panose="020B0509000000000000" pitchFamily="49" charset="-128"/>
                <a:ea typeface="ＤＦ平成ゴシック体W5" panose="020B0509000000000000" pitchFamily="49" charset="-128"/>
              </a:rPr>
            </a:br>
            <a:r>
              <a:rPr lang="ja-JP" altLang="en-US" sz="2200" dirty="0">
                <a:solidFill>
                  <a:srgbClr val="FFFFFF"/>
                </a:solidFill>
                <a:latin typeface="ＤＦ平成ゴシック体W5" panose="020B0509000000000000" pitchFamily="49" charset="-128"/>
                <a:ea typeface="ＤＦ平成ゴシック体W5" panose="020B0509000000000000" pitchFamily="49" charset="-128"/>
              </a:rPr>
              <a:t>－登録児童数の減少－学童保育の大規模化が問題</a:t>
            </a:r>
            <a:br>
              <a:rPr lang="en-US" altLang="ja-JP" sz="2200" dirty="0">
                <a:solidFill>
                  <a:srgbClr val="FFFFFF"/>
                </a:solidFill>
                <a:latin typeface="ＤＦ平成ゴシック体W5" panose="020B0509000000000000" pitchFamily="49" charset="-128"/>
                <a:ea typeface="ＤＦ平成ゴシック体W5" panose="020B0509000000000000" pitchFamily="49" charset="-128"/>
              </a:rPr>
            </a:br>
            <a:br>
              <a:rPr lang="en-US" altLang="ja-JP" sz="2200" dirty="0">
                <a:solidFill>
                  <a:srgbClr val="FFFFFF"/>
                </a:solidFill>
                <a:latin typeface="ＤＦ平成ゴシック体W5" panose="020B0509000000000000" pitchFamily="49" charset="-128"/>
                <a:ea typeface="ＤＦ平成ゴシック体W5" panose="020B0509000000000000" pitchFamily="49" charset="-128"/>
              </a:rPr>
            </a:br>
            <a:r>
              <a:rPr lang="ja-JP" altLang="en-US" sz="2200" dirty="0">
                <a:solidFill>
                  <a:srgbClr val="FFFFFF"/>
                </a:solidFill>
                <a:latin typeface="ＤＦ平成ゴシック体W5" panose="020B0509000000000000" pitchFamily="49" charset="-128"/>
                <a:ea typeface="ＤＦ平成ゴシック体W5" panose="020B0509000000000000" pitchFamily="49" charset="-128"/>
              </a:rPr>
              <a:t>（</a:t>
            </a:r>
            <a:r>
              <a:rPr lang="en-US" altLang="ja-JP" sz="2200">
                <a:solidFill>
                  <a:srgbClr val="FFFFFF"/>
                </a:solidFill>
                <a:latin typeface="ＤＦ平成ゴシック体W5" panose="020B0509000000000000" pitchFamily="49" charset="-128"/>
                <a:ea typeface="ＤＦ平成ゴシック体W5" panose="020B0509000000000000" pitchFamily="49" charset="-128"/>
              </a:rPr>
              <a:t>2025</a:t>
            </a:r>
            <a:r>
              <a:rPr lang="ja-JP" altLang="en-US" sz="2200">
                <a:solidFill>
                  <a:srgbClr val="FFFFFF"/>
                </a:solidFill>
                <a:latin typeface="ＤＦ平成ゴシック体W5" panose="020B0509000000000000" pitchFamily="49" charset="-128"/>
                <a:ea typeface="ＤＦ平成ゴシック体W5" panose="020B0509000000000000" pitchFamily="49" charset="-128"/>
              </a:rPr>
              <a:t>年</a:t>
            </a:r>
            <a:r>
              <a:rPr lang="en-US" altLang="ja-JP" sz="2200" dirty="0">
                <a:solidFill>
                  <a:srgbClr val="FFFFFF"/>
                </a:solidFill>
                <a:latin typeface="ＤＦ平成ゴシック体W5" panose="020B0509000000000000" pitchFamily="49" charset="-128"/>
                <a:ea typeface="ＤＦ平成ゴシック体W5" panose="020B0509000000000000" pitchFamily="49" charset="-128"/>
              </a:rPr>
              <a:t>3</a:t>
            </a:r>
            <a:r>
              <a:rPr lang="ja-JP" altLang="en-US" sz="2200" dirty="0">
                <a:solidFill>
                  <a:srgbClr val="FFFFFF"/>
                </a:solidFill>
                <a:latin typeface="ＤＦ平成ゴシック体W5" panose="020B0509000000000000" pitchFamily="49" charset="-128"/>
                <a:ea typeface="ＤＦ平成ゴシック体W5" panose="020B0509000000000000" pitchFamily="49" charset="-128"/>
              </a:rPr>
              <a:t>月</a:t>
            </a:r>
            <a:r>
              <a:rPr lang="en-US" altLang="ja-JP" sz="2200" dirty="0">
                <a:solidFill>
                  <a:srgbClr val="FFFFFF"/>
                </a:solidFill>
                <a:latin typeface="ＤＦ平成ゴシック体W5" panose="020B0509000000000000" pitchFamily="49" charset="-128"/>
                <a:ea typeface="ＤＦ平成ゴシック体W5" panose="020B0509000000000000" pitchFamily="49" charset="-128"/>
              </a:rPr>
              <a:t>24</a:t>
            </a:r>
            <a:r>
              <a:rPr lang="ja-JP" altLang="en-US" sz="2200" dirty="0">
                <a:solidFill>
                  <a:srgbClr val="FFFFFF"/>
                </a:solidFill>
                <a:latin typeface="ＤＦ平成ゴシック体W5" panose="020B0509000000000000" pitchFamily="49" charset="-128"/>
                <a:ea typeface="ＤＦ平成ゴシック体W5" panose="020B0509000000000000" pitchFamily="49" charset="-128"/>
              </a:rPr>
              <a:t>日　内閣委）</a:t>
            </a:r>
          </a:p>
        </p:txBody>
      </p:sp>
    </p:spTree>
    <p:extLst>
      <p:ext uri="{BB962C8B-B14F-4D97-AF65-F5344CB8AC3E}">
        <p14:creationId xmlns:p14="http://schemas.microsoft.com/office/powerpoint/2010/main" val="53134783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725</TotalTime>
  <Words>1535</Words>
  <Application>Microsoft Office PowerPoint</Application>
  <PresentationFormat>ワイド画面</PresentationFormat>
  <Paragraphs>102</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ＤＦ平成ゴシック体W5</vt:lpstr>
      <vt:lpstr>HG丸ｺﾞｼｯｸM-PRO</vt:lpstr>
      <vt:lpstr>游ゴシック</vt:lpstr>
      <vt:lpstr>游ゴシック Light</vt:lpstr>
      <vt:lpstr>游ゴシック Medium</vt:lpstr>
      <vt:lpstr>Arial</vt:lpstr>
      <vt:lpstr>Office テーマ</vt:lpstr>
      <vt:lpstr>学童保育問題での国会論戦</vt:lpstr>
      <vt:lpstr>学童保育  －学校の空き教室、プレハブでなく、専用施設の整備こそ－  （2024年3月12日　内閣委）</vt:lpstr>
      <vt:lpstr>学童保育  －専門職にふさわしい指導員の処遇を－  （2024年3月12日　内閣委）</vt:lpstr>
      <vt:lpstr>学童保育  －児童福祉法に位置づけ、公的責任を明確に－  （2024年3月12日　内閣委）</vt:lpstr>
      <vt:lpstr>学童保育  －待機児童の減少－年度当初のニーズに受け皿が追いついていない  （2025年3月24日　内閣委）</vt:lpstr>
      <vt:lpstr>PowerPoint プレゼンテーション</vt:lpstr>
    </vt:vector>
  </TitlesOfParts>
  <Company>参議院</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参議院</dc:creator>
  <cp:lastModifiedBy>参議院</cp:lastModifiedBy>
  <cp:revision>66</cp:revision>
  <cp:lastPrinted>2024-08-01T07:23:33Z</cp:lastPrinted>
  <dcterms:created xsi:type="dcterms:W3CDTF">2024-07-24T02:42:43Z</dcterms:created>
  <dcterms:modified xsi:type="dcterms:W3CDTF">2025-06-16T08:17:43Z</dcterms:modified>
</cp:coreProperties>
</file>